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p14="http://schemas.microsoft.com/office/powerpoint/2010/main" xmlns=""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2021-22) </a:t>
            </a:r>
            <a:r>
              <a:rPr lang="en-US" sz="2400" i="1" dirty="0"/>
              <a:t/>
            </a:r>
            <a:br>
              <a:rPr lang="en-US" sz="2400" i="1" dirty="0"/>
            </a:br>
            <a:r>
              <a:rPr lang="en-US" sz="2400" i="1" dirty="0" smtClean="0"/>
              <a:t>Special English</a:t>
            </a:r>
            <a:r>
              <a:rPr lang="en-US" sz="2400" i="1" dirty="0"/>
              <a:t/>
            </a:r>
            <a:br>
              <a:rPr lang="en-US" sz="2400" i="1" dirty="0"/>
            </a:br>
            <a:r>
              <a:rPr lang="en-US" sz="2400" b="1" i="1" dirty="0" smtClean="0"/>
              <a:t>Introduction to Literary Criticism</a:t>
            </a:r>
            <a:r>
              <a:rPr lang="en-US" sz="2400" i="1" dirty="0" smtClean="0"/>
              <a:t>  </a:t>
            </a:r>
            <a:br>
              <a:rPr lang="en-US" sz="2400"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Prof.Nikhat</a:t>
            </a:r>
            <a:r>
              <a:rPr lang="en-US" sz="2400" b="1" i="1" dirty="0" smtClean="0"/>
              <a:t> </a:t>
            </a:r>
            <a:r>
              <a:rPr lang="en-US" sz="2400" b="1" i="1" dirty="0" err="1" smtClean="0"/>
              <a:t>Shaikh</a:t>
            </a:r>
            <a:r>
              <a:rPr lang="en-US" sz="2400" i="1" dirty="0"/>
              <a:t/>
            </a:r>
            <a:br>
              <a:rPr lang="en-US" sz="2400" i="1" dirty="0"/>
            </a:br>
            <a:r>
              <a:rPr lang="en-US" sz="2400" i="1" dirty="0"/>
              <a:t>on</a:t>
            </a:r>
            <a:br>
              <a:rPr lang="en-US" sz="2400" i="1" dirty="0"/>
            </a:br>
            <a:r>
              <a:rPr lang="en-US" sz="2400" i="1" dirty="0" smtClean="0"/>
              <a:t> </a:t>
            </a:r>
            <a:r>
              <a:rPr lang="en-US" sz="2400" b="1" i="1" dirty="0" smtClean="0"/>
              <a:t>Preface to Shakespeare</a:t>
            </a:r>
            <a:r>
              <a:rPr lang="en-US" sz="2400" i="1" dirty="0" smtClean="0"/>
              <a:t> </a:t>
            </a:r>
            <a:br>
              <a:rPr lang="en-US" sz="2400" i="1" dirty="0" smtClean="0"/>
            </a:br>
            <a:endParaRPr lang="en-US" sz="2400" dirty="0"/>
          </a:p>
        </p:txBody>
      </p:sp>
      <p:sp>
        <p:nvSpPr>
          <p:cNvPr id="3" name="Content Placeholder 2">
            <a:extLst>
              <a:ext uri="{FF2B5EF4-FFF2-40B4-BE49-F238E27FC236}">
                <a16:creationId xmlns:a16="http://schemas.microsoft.com/office/drawing/2014/main" xmlns=""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err="1" smtClean="0">
                <a:solidFill>
                  <a:schemeClr val="tx1"/>
                </a:solidFill>
              </a:rPr>
              <a:t>Mahila</a:t>
            </a: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p14="http://schemas.microsoft.com/office/powerpoint/2010/main" xmlns=""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39DE36-0140-A998-B91D-D8C26EBDC87D}"/>
              </a:ext>
            </a:extLst>
          </p:cNvPr>
          <p:cNvSpPr>
            <a:spLocks noGrp="1"/>
          </p:cNvSpPr>
          <p:nvPr>
            <p:ph type="ctrTitle"/>
          </p:nvPr>
        </p:nvSpPr>
        <p:spPr>
          <a:xfrm rot="10800000" flipV="1">
            <a:off x="381000" y="381000"/>
            <a:ext cx="11049000" cy="4572000"/>
          </a:xfrm>
        </p:spPr>
        <p:txBody>
          <a:bodyPr>
            <a:normAutofit/>
          </a:bodyPr>
          <a:lstStyle/>
          <a:p>
            <a:pPr algn="l"/>
            <a:r>
              <a:rPr lang="en-US" sz="3600" b="1" dirty="0" smtClean="0"/>
              <a:t>Introduction</a:t>
            </a:r>
            <a:r>
              <a:rPr lang="en-US" sz="3600" dirty="0" smtClean="0"/>
              <a:t>:– </a:t>
            </a:r>
            <a:br>
              <a:rPr lang="en-US" sz="3600" dirty="0" smtClean="0"/>
            </a:br>
            <a:r>
              <a:rPr lang="en-US" sz="2800" dirty="0" smtClean="0"/>
              <a:t> Through his works he reflects life. Shakespeare's characters do not belong to the society of a particular place or time; they are universal, representing every man. They are the genuine progeny of common humanity such as will always remain in this world and whom our eyes will always continue to .</a:t>
            </a:r>
            <a:endParaRPr lang="en-US" sz="3600" b="1" dirty="0">
              <a:solidFill>
                <a:srgbClr val="FF0000"/>
              </a:solidFill>
            </a:endParaRPr>
          </a:p>
        </p:txBody>
      </p:sp>
      <p:sp>
        <p:nvSpPr>
          <p:cNvPr id="3" name="Content Placeholder 2">
            <a:extLst>
              <a:ext uri="{FF2B5EF4-FFF2-40B4-BE49-F238E27FC236}">
                <a16:creationId xmlns:a16="http://schemas.microsoft.com/office/drawing/2014/main" xmlns=""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r>
              <a:rPr lang="en-US" dirty="0" smtClean="0">
                <a:solidFill>
                  <a:schemeClr val="tx1"/>
                </a:solidFill>
                <a:latin typeface="+mj-lt"/>
                <a:ea typeface="+mj-ea"/>
                <a:cs typeface="+mj-cs"/>
              </a:rPr>
              <a:t>.</a:t>
            </a:r>
            <a:endParaRPr lang="en-US" dirty="0">
              <a:solidFill>
                <a:schemeClr val="tx1"/>
              </a:solidFill>
              <a:latin typeface="+mj-lt"/>
              <a:ea typeface="+mj-ea"/>
              <a:cs typeface="+mj-cs"/>
            </a:endParaRPr>
          </a:p>
        </p:txBody>
      </p:sp>
    </p:spTree>
    <p:extLst>
      <p:ext uri="{BB962C8B-B14F-4D97-AF65-F5344CB8AC3E}">
        <p14:creationId xmlns:p14="http://schemas.microsoft.com/office/powerpoint/2010/main" xmlns=""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fontScale="25000" lnSpcReduction="20000"/>
          </a:bodyPr>
          <a:lstStyle/>
          <a:p>
            <a:pPr marL="342900" indent="-342900" algn="l"/>
            <a:r>
              <a:rPr lang="en-US" sz="7200" b="1" dirty="0" smtClean="0">
                <a:solidFill>
                  <a:schemeClr val="tx1"/>
                </a:solidFill>
                <a:latin typeface="+mj-lt"/>
                <a:ea typeface="+mj-ea"/>
                <a:cs typeface="+mj-cs"/>
              </a:rPr>
              <a:t>Theme:-</a:t>
            </a:r>
          </a:p>
          <a:p>
            <a:pPr algn="l" fontAlgn="base"/>
            <a:r>
              <a:rPr lang="en-US" sz="6800" b="1" dirty="0" smtClean="0">
                <a:solidFill>
                  <a:schemeClr val="tx1"/>
                </a:solidFill>
              </a:rPr>
              <a:t>Approach towards antiquity. </a:t>
            </a:r>
            <a:r>
              <a:rPr lang="en-US" sz="6800" dirty="0" smtClean="0">
                <a:solidFill>
                  <a:schemeClr val="tx1"/>
                </a:solidFill>
              </a:rPr>
              <a:t>Some people lament that the dead are praised unreasonably. They hold that the criteria of evaluating a writer should be the excellence of his work and not his antiquity. They are generally people, who have nothing to contribute to the universal truth and therefore try to win fame by offering controversial arguments or hope that posterity will be kind and sympathetic and will bestow them with the name that their contemporaries deny. Admittedly, antiquity has its blind votaries who indiscriminately praise everything merely because it dates back to the remote days. It is also true that spotlighting the merits of the ancients and the faults of contemporaries is more congenial to many critics. As long as an author is alive, the tendency is to judge him in the ‘light of his worst work, and after his death the practice is to regard his best work as his most characteristic and judge him from that view point.</a:t>
            </a:r>
          </a:p>
          <a:p>
            <a:pPr algn="l" fontAlgn="base"/>
            <a:r>
              <a:rPr lang="en-US" sz="6800" b="1" dirty="0" smtClean="0">
                <a:solidFill>
                  <a:schemeClr val="tx1"/>
                </a:solidFill>
              </a:rPr>
              <a:t>Continuation of esteem: a criterion of merit. </a:t>
            </a:r>
            <a:r>
              <a:rPr lang="en-US" sz="6800" dirty="0" smtClean="0">
                <a:solidFill>
                  <a:schemeClr val="tx1"/>
                </a:solidFill>
              </a:rPr>
              <a:t>The criteria for judging works of art cannot be absolute as in case of works based on scientific principles. Johnson says that in the field of literature excellence is not absolute, but gradual and comparative. In weighing works of literature, the only test that can be aptly applied is length of duration and continuation of esteem. It is quite natural that mankind examines and compares works which they have possessed long, and in case they go on praising them, it shows that they have found them to be really valuable. No production of genius can be termed excellent until it has been impartially compared with other such works, just as no one can call a river deep unless he has seen and known several rivers and judges the particular one in comparison with the others. A literary work is primarily tentative and can be estimated only by its proportion to the general and collective of humanity, as this ability has been discovered in a long succession of </a:t>
            </a:r>
            <a:r>
              <a:rPr lang="en-US" sz="6800" dirty="0" err="1" smtClean="0">
                <a:solidFill>
                  <a:schemeClr val="tx1"/>
                </a:solidFill>
              </a:rPr>
              <a:t>endeavours</a:t>
            </a:r>
            <a:r>
              <a:rPr lang="en-US" sz="6800" dirty="0" smtClean="0">
                <a:solidFill>
                  <a:schemeClr val="tx1"/>
                </a:solidFill>
              </a:rPr>
              <a:t>. Scientific works can be adjudged perfect because of their objective base, whereas the greatness of Homers poems has not been given any specific explanation except that they have appealed to generation after generation. The reason why the works of antiquity are held in esteem is not blind adulation or superstitious brief in their superior wisdom but the fact that they have stood up to scrutiny of time.</a:t>
            </a:r>
          </a:p>
          <a:p>
            <a:pPr algn="l" fontAlgn="base"/>
            <a:r>
              <a:rPr lang="en-US" sz="6800" b="1" dirty="0" smtClean="0">
                <a:solidFill>
                  <a:schemeClr val="tx1"/>
                </a:solidFill>
              </a:rPr>
              <a:t>The enduring eminence of Shakespeare. </a:t>
            </a:r>
            <a:r>
              <a:rPr lang="en-US" sz="6800" dirty="0" smtClean="0">
                <a:solidFill>
                  <a:schemeClr val="tx1"/>
                </a:solidFill>
              </a:rPr>
              <a:t>The works of Shakespeare have come to assume the status of a classic. They are credited with enduring fame and respect. As these works have outlived one whole century, which is the test normally laid down in such cases, they have attained the prestigious position of antiquity, the topical allusions to local customs and prevailing manners in Shakespeare’s works are no longer relevant and his works are read for the literary pleasure they provide. His works can hardly support any faction at present, nor can they satisfy the vanity or feelings of enmity, in people closely associated with him, since all such people have passed away. It is astonishing that they have withstood changes of manners and customs, and are read just for the pleasure they offer. They are thus praised disinterestedly by generation after generation. However, it would not do to blindly believe that human </a:t>
            </a:r>
            <a:r>
              <a:rPr lang="en-US" sz="6800" dirty="0" err="1" smtClean="0">
                <a:solidFill>
                  <a:schemeClr val="tx1"/>
                </a:solidFill>
              </a:rPr>
              <a:t>judgement</a:t>
            </a:r>
            <a:r>
              <a:rPr lang="en-US" sz="6800" dirty="0" smtClean="0">
                <a:solidFill>
                  <a:schemeClr val="tx1"/>
                </a:solidFill>
              </a:rPr>
              <a:t> is never infallible. Even though a few works have met with popular approval for a long period, it is possible that this approval may have been based on prejudice or fashion. It is indispensable therefore to probe into the facts which enable the works of Shakespeare to attain and retain the </a:t>
            </a:r>
            <a:r>
              <a:rPr lang="en-US" sz="7200" dirty="0" smtClean="0"/>
              <a:t>respect or esteem of his countrymen.</a:t>
            </a:r>
          </a:p>
          <a:p>
            <a:pPr marL="342900" indent="-342900" algn="l"/>
            <a:endParaRPr lang="en-US" sz="7200" b="1" dirty="0" smtClean="0">
              <a:solidFill>
                <a:schemeClr val="tx1"/>
              </a:solidFill>
              <a:latin typeface="+mj-lt"/>
              <a:ea typeface="+mj-ea"/>
              <a:cs typeface="+mj-cs"/>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fontScale="85000" lnSpcReduction="20000"/>
          </a:bodyPr>
          <a:lstStyle/>
          <a:p>
            <a:pPr algn="l" fontAlgn="base"/>
            <a:r>
              <a:rPr lang="en-US" sz="2400" dirty="0" smtClean="0">
                <a:solidFill>
                  <a:schemeClr val="tx1"/>
                </a:solidFill>
              </a:rPr>
              <a:t> </a:t>
            </a:r>
            <a:r>
              <a:rPr lang="en-US" sz="2400" b="1" cap="all" dirty="0" smtClean="0">
                <a:solidFill>
                  <a:schemeClr val="tx1"/>
                </a:solidFill>
              </a:rPr>
              <a:t>MERITS OF SHAKESPEARE</a:t>
            </a:r>
            <a:endParaRPr lang="en-US" sz="2400" b="1" dirty="0" smtClean="0">
              <a:solidFill>
                <a:schemeClr val="tx1"/>
              </a:solidFill>
            </a:endParaRPr>
          </a:p>
          <a:p>
            <a:pPr algn="l" fontAlgn="base"/>
            <a:r>
              <a:rPr lang="en-US" sz="2400" b="1" dirty="0" smtClean="0">
                <a:solidFill>
                  <a:schemeClr val="tx1"/>
                </a:solidFill>
              </a:rPr>
              <a:t>Just representation of general nature. </a:t>
            </a:r>
            <a:r>
              <a:rPr lang="en-US" sz="2400" dirty="0" smtClean="0">
                <a:solidFill>
                  <a:schemeClr val="tx1"/>
                </a:solidFill>
              </a:rPr>
              <a:t>It is the just representation of general nature that brings immorality and enduring approbation to literary works. A faithful portrayal of the prevailing manners of combinations of fanciful inventions is insufficient to confer immortality upon a work of art. Such pieces can only evoke pleasure or wonder which his soon exhausted. It is only truth that can afford a consistent place for the mind to rest upon. Shakespeare is, more than any one else, a poet of nature. Through his works he reflects life. Shakespeare’s characters do not belong to the society of a particular place or time; they are universal, representing every man. They are the genuine progeny of common humanity such as will always remain in this world and whom our eyes will always continue to .meet. What motivates his characters to speak and act are those general principles and emotions which stir all hearts; whereas in the works of other poets a character is often an individual, in Shakespeare it is commonly a species. The wide expanse of Shakespeare’s design is the main source of the wealth of instruction that his plays convey and owing to this fact they are filled with practical axioms and domestic wisdom. Critics used to say that even verse of Euripides is essentially a percept in itself and it may be said of Shakespeare’s plays that a whole pantheon of civil and economic prudence may be collected from them. Still it is not in the grandeur of particular passages but in the total progress of the fable and the tenor of the dialogue that Shakespeare’s spontaneity is unfolded. To reveal his genius through singled out passages is like describing the endurance and beauty of a house by showing a brick.</a:t>
            </a:r>
          </a:p>
          <a:p>
            <a:pPr algn="l" fontAlgn="base"/>
            <a:r>
              <a:rPr lang="en-US" sz="2400" dirty="0" smtClean="0">
                <a:solidFill>
                  <a:schemeClr val="tx1"/>
                </a:solidFill>
              </a:rPr>
              <a:t>In order to know how and why Shakespeare excels other writers in depicting the sentiments that are true to life, we have to compare him with other renowned authors and their practices. A patient and laborious perusal of his plays does not disqualify the reader for the feasible world, whereas this may be the case of almost every other dramatist. In the dramas of these writers we meet characters who are never seeing the human world, their characters converse in a language which was never heard before; the topics upon which they speak are such as are not of any consequence in real life. In Shakespeare the dialogue is not accidental, it is occasioned by the incident which products it. It is so realistic and lucid that one does not come to think of it as belonging to a fanciful fiction. It seems rather than the dialogue has been gleaned out of common conversation through a wise selection.</a:t>
            </a:r>
          </a:p>
          <a:p>
            <a:pPr marL="342900" indent="-342900" algn="l"/>
            <a:endParaRPr lang="en-US" sz="2400" dirty="0" smtClean="0">
              <a:solidFill>
                <a:schemeClr val="tx1"/>
              </a:solidFill>
              <a:latin typeface="+mj-lt"/>
              <a:ea typeface="+mj-ea"/>
              <a:cs typeface="+mj-cs"/>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 Thus, Johnson is a great critic. His "Preface" is called as a balanced estimate. Here Johnson shows his penetrating power that probes to the very core of Shakespeare's art. It reveals its deep humanity and its sovereign realism. His praise of Shakespeare as the dramatist of realism par excellence is wholly justified and convincing.</a:t>
            </a:r>
            <a:br>
              <a:rPr lang="en-US" sz="2400" dirty="0" smtClean="0"/>
            </a:br>
            <a:r>
              <a:rPr lang="en-US" sz="2400" dirty="0" smtClean="0"/>
              <a:t/>
            </a:r>
            <a:br>
              <a:rPr lang="en-US" sz="2400" dirty="0" smtClean="0"/>
            </a:br>
            <a:endParaRPr lang="en-US" sz="2400" b="1" dirty="0"/>
          </a:p>
        </p:txBody>
      </p:sp>
    </p:spTree>
    <p:extLst>
      <p:ext uri="{BB962C8B-B14F-4D97-AF65-F5344CB8AC3E}">
        <p14:creationId xmlns:p14="http://schemas.microsoft.com/office/powerpoint/2010/main" xmlns=""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TotalTime>
  <Words>41</Words>
  <Application>Microsoft Office PowerPoint</Application>
  <PresentationFormat>Custom</PresentationFormat>
  <Paragraphs>15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WEL  - COME</vt:lpstr>
      <vt:lpstr>    B.A. Part-III (2021-22)  Special English Introduction to Literary Criticism    A Presentation  By  Prof.Nikhat Shaikh on  Preface to Shakespeare  </vt:lpstr>
      <vt:lpstr>Introduction:–   Through his works he reflects life. Shakespeare's characters do not belong to the society of a particular place or time; they are universal, representing every man. They are the genuine progeny of common humanity such as will always remain in this world and whom our eyes will always continue to .</vt:lpstr>
      <vt:lpstr>Slide 4</vt:lpstr>
      <vt:lpstr>Slide 5</vt:lpstr>
      <vt:lpstr> Conclusion:-  Thus, Johnson is a great critic. His "Preface" is called as a balanced estimate. Here Johnson shows his penetrating power that probes to the very core of Shakespeare's art. It reveals its deep humanity and its sovereign realism. His praise of Shakespeare as the dramatist of realism par excellence is wholly justified and convincing.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52</cp:revision>
  <dcterms:created xsi:type="dcterms:W3CDTF">2022-05-11T02:18:21Z</dcterms:created>
  <dcterms:modified xsi:type="dcterms:W3CDTF">2023-04-26T10:19:19Z</dcterms:modified>
</cp:coreProperties>
</file>