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9" r:id="rId3"/>
    <p:sldId id="260"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A09D4EC-B7EC-4684-B9AC-70ADBBAD9DDB}"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A09D4EC-B7EC-4684-B9AC-70ADBBAD9DDB}"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A09D4EC-B7EC-4684-B9AC-70ADBBAD9DDB}"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A09D4EC-B7EC-4684-B9AC-70ADBBAD9DDB}"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09D4EC-B7EC-4684-B9AC-70ADBBAD9DDB}" type="datetimeFigureOut">
              <a:rPr lang="en-IN" smtClean="0"/>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A09D4EC-B7EC-4684-B9AC-70ADBBAD9DDB}"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A09D4EC-B7EC-4684-B9AC-70ADBBAD9DDB}" type="datetimeFigureOut">
              <a:rPr lang="en-IN" smtClean="0"/>
              <a:t>15-12-2019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A09D4EC-B7EC-4684-B9AC-70ADBBAD9DDB}" type="datetimeFigureOut">
              <a:rPr lang="en-IN" smtClean="0"/>
              <a:t>15-12-2019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09D4EC-B7EC-4684-B9AC-70ADBBAD9DDB}" type="datetimeFigureOut">
              <a:rPr lang="en-IN" smtClean="0"/>
              <a:t>15-12-2019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09D4EC-B7EC-4684-B9AC-70ADBBAD9DDB}"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09D4EC-B7EC-4684-B9AC-70ADBBAD9DDB}" type="datetimeFigureOut">
              <a:rPr lang="en-IN" smtClean="0"/>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2E83E9-E6DA-458F-9409-CA7DB5C0AEFF}"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9D4EC-B7EC-4684-B9AC-70ADBBAD9DDB}" type="datetimeFigureOut">
              <a:rPr lang="en-IN" smtClean="0"/>
              <a:t>15-12-2019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2E83E9-E6DA-458F-9409-CA7DB5C0AEFF}"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20688"/>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700" dirty="0" smtClean="0">
                <a:solidFill>
                  <a:srgbClr val="7030A0"/>
                </a:solidFill>
                <a:latin typeface="Times New Roman" pitchFamily="18" charset="0"/>
                <a:cs typeface="Times New Roman" pitchFamily="18" charset="0"/>
              </a:rPr>
              <a:t>B.A Part –I (</a:t>
            </a:r>
            <a:r>
              <a:rPr lang="en-IN" sz="2700" dirty="0" smtClean="0">
                <a:solidFill>
                  <a:srgbClr val="7030A0"/>
                </a:solidFill>
                <a:latin typeface="Times New Roman" pitchFamily="18" charset="0"/>
                <a:cs typeface="Times New Roman" pitchFamily="18" charset="0"/>
              </a:rPr>
              <a:t>2018-19)</a:t>
            </a:r>
            <a:r>
              <a:rPr lang="en-IN" sz="2700" dirty="0" smtClean="0">
                <a:solidFill>
                  <a:srgbClr val="7030A0"/>
                </a:solidFill>
                <a:latin typeface="Times New Roman" pitchFamily="18" charset="0"/>
                <a:cs typeface="Times New Roman" pitchFamily="18" charset="0"/>
              </a:rPr>
              <a:t/>
            </a:r>
            <a:br>
              <a:rPr lang="en-IN" sz="2700" dirty="0" smtClean="0">
                <a:solidFill>
                  <a:srgbClr val="7030A0"/>
                </a:solidFill>
                <a:latin typeface="Times New Roman" pitchFamily="18" charset="0"/>
                <a:cs typeface="Times New Roman" pitchFamily="18" charset="0"/>
              </a:rPr>
            </a:br>
            <a:r>
              <a:rPr lang="en-IN" sz="2700" dirty="0" smtClean="0">
                <a:solidFill>
                  <a:srgbClr val="7030A0"/>
                </a:solidFill>
                <a:latin typeface="Times New Roman" pitchFamily="18" charset="0"/>
                <a:cs typeface="Times New Roman" pitchFamily="18" charset="0"/>
              </a:rPr>
              <a:t>Optional English Paper -I </a:t>
            </a:r>
            <a:br>
              <a:rPr lang="en-IN" sz="2700" dirty="0" smtClean="0">
                <a:solidFill>
                  <a:srgbClr val="7030A0"/>
                </a:solidFill>
                <a:latin typeface="Times New Roman" pitchFamily="18" charset="0"/>
                <a:cs typeface="Times New Roman" pitchFamily="18" charset="0"/>
              </a:rPr>
            </a:br>
            <a:r>
              <a:rPr lang="en-IN" sz="2700" dirty="0" smtClean="0">
                <a:solidFill>
                  <a:srgbClr val="7030A0"/>
                </a:solidFill>
                <a:latin typeface="Times New Roman" pitchFamily="18" charset="0"/>
                <a:cs typeface="Times New Roman" pitchFamily="18" charset="0"/>
              </a:rPr>
              <a:t>Introduction to Literature</a:t>
            </a: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492896"/>
            <a:ext cx="6400800" cy="1752600"/>
          </a:xfrm>
        </p:spPr>
        <p:txBody>
          <a:bodyPr>
            <a:noAutofit/>
          </a:bodyPr>
          <a:lstStyle/>
          <a:p>
            <a:endParaRPr lang="en-IN" sz="2400" dirty="0" smtClean="0">
              <a:solidFill>
                <a:srgbClr val="00B0F0"/>
              </a:solidFill>
            </a:endParaRPr>
          </a:p>
          <a:p>
            <a:endParaRPr lang="en-IN" sz="2400" dirty="0">
              <a:solidFill>
                <a:srgbClr val="00B0F0"/>
              </a:solidFill>
            </a:endParaRPr>
          </a:p>
          <a:p>
            <a:endParaRPr lang="en-IN" sz="2400" dirty="0" smtClean="0">
              <a:solidFill>
                <a:srgbClr val="00B0F0"/>
              </a:solidFill>
            </a:endParaRPr>
          </a:p>
          <a:p>
            <a:r>
              <a:rPr lang="en-IN" sz="2400" dirty="0" smtClean="0">
                <a:solidFill>
                  <a:srgbClr val="00B0F0"/>
                </a:solidFill>
              </a:rPr>
              <a:t>A Presentation </a:t>
            </a:r>
          </a:p>
          <a:p>
            <a:r>
              <a:rPr lang="en-IN" sz="2400" dirty="0" smtClean="0">
                <a:solidFill>
                  <a:srgbClr val="00B0F0"/>
                </a:solidFill>
              </a:rPr>
              <a:t>By</a:t>
            </a:r>
          </a:p>
          <a:p>
            <a:r>
              <a:rPr lang="en-IN" sz="2400" dirty="0" smtClean="0">
                <a:solidFill>
                  <a:srgbClr val="00B0F0"/>
                </a:solidFill>
              </a:rPr>
              <a:t>   Associate Prof. Shaikh Nikhat</a:t>
            </a:r>
          </a:p>
          <a:p>
            <a:r>
              <a:rPr lang="en-IN" sz="2400" dirty="0" smtClean="0">
                <a:solidFill>
                  <a:srgbClr val="00B0F0"/>
                </a:solidFill>
              </a:rPr>
              <a:t>On</a:t>
            </a:r>
          </a:p>
          <a:p>
            <a:r>
              <a:rPr lang="en-IN" sz="2400" b="1" i="1" dirty="0" smtClean="0">
                <a:solidFill>
                  <a:srgbClr val="7030A0"/>
                </a:solidFill>
              </a:rPr>
              <a:t>The </a:t>
            </a:r>
            <a:r>
              <a:rPr lang="en-IN" sz="2400" b="1" i="1" dirty="0" smtClean="0">
                <a:solidFill>
                  <a:srgbClr val="7030A0"/>
                </a:solidFill>
              </a:rPr>
              <a:t>Central Idea of the poem</a:t>
            </a:r>
          </a:p>
          <a:p>
            <a:r>
              <a:rPr lang="en-IN" sz="2400" b="1" i="1" dirty="0" smtClean="0">
                <a:solidFill>
                  <a:srgbClr val="7030A0"/>
                </a:solidFill>
              </a:rPr>
              <a:t>“When I Think of Death” by Maya Angelou</a:t>
            </a:r>
            <a:endParaRPr lang="en-IN" sz="2400" b="1" i="1" dirty="0" smtClean="0">
              <a:solidFill>
                <a:srgbClr val="7030A0"/>
              </a:solidFill>
            </a:endParaRPr>
          </a:p>
          <a:p>
            <a:endParaRPr lang="en-IN" sz="2400" b="1" dirty="0" smtClean="0">
              <a:solidFill>
                <a:srgbClr val="7030A0"/>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424936" cy="5904656"/>
          </a:xfrm>
        </p:spPr>
        <p:txBody>
          <a:bodyPr>
            <a:normAutofit fontScale="55000" lnSpcReduction="20000"/>
          </a:bodyPr>
          <a:lstStyle/>
          <a:p>
            <a:pPr algn="ctr">
              <a:lnSpc>
                <a:spcPct val="120000"/>
              </a:lnSpc>
              <a:buNone/>
            </a:pPr>
            <a:r>
              <a:rPr lang="en-IN" sz="5100" b="1" i="1" dirty="0" smtClean="0"/>
              <a:t>Introduction</a:t>
            </a:r>
          </a:p>
          <a:p>
            <a:pPr algn="ctr">
              <a:lnSpc>
                <a:spcPct val="120000"/>
              </a:lnSpc>
              <a:buNone/>
            </a:pPr>
            <a:endParaRPr lang="en-IN" sz="5100" b="1" i="1" dirty="0" smtClean="0"/>
          </a:p>
          <a:p>
            <a:pPr algn="just">
              <a:lnSpc>
                <a:spcPct val="120000"/>
              </a:lnSpc>
            </a:pPr>
            <a:r>
              <a:rPr lang="en-IN" sz="3800" dirty="0" smtClean="0"/>
              <a:t>Maya Angelou was an African-American author, playwright, poet, dancer, and so on. She was born on April 4</a:t>
            </a:r>
            <a:r>
              <a:rPr lang="en-IN" sz="3800" baseline="30000" dirty="0" smtClean="0"/>
              <a:t>th</a:t>
            </a:r>
            <a:r>
              <a:rPr lang="en-IN" sz="3800" dirty="0" smtClean="0"/>
              <a:t> ,1928 and died on May 28 ,2014. </a:t>
            </a:r>
          </a:p>
          <a:p>
            <a:pPr algn="just">
              <a:lnSpc>
                <a:spcPct val="120000"/>
              </a:lnSpc>
            </a:pPr>
            <a:r>
              <a:rPr lang="en-IN" sz="3800" dirty="0" smtClean="0"/>
              <a:t>Maya and her family members suffered due to daily humiliation seen and experienced through racism. It made the life the displaced children very miserable in Stamps. </a:t>
            </a:r>
          </a:p>
          <a:p>
            <a:pPr algn="just">
              <a:lnSpc>
                <a:spcPct val="120000"/>
              </a:lnSpc>
            </a:pPr>
            <a:r>
              <a:rPr lang="en-IN" sz="3800" dirty="0" smtClean="0"/>
              <a:t>The poet spent every Saturday in the library of the town Stamp and read every book in the library. </a:t>
            </a:r>
          </a:p>
          <a:p>
            <a:pPr algn="just">
              <a:lnSpc>
                <a:spcPct val="120000"/>
              </a:lnSpc>
            </a:pPr>
            <a:r>
              <a:rPr lang="en-IN" sz="3800" dirty="0" smtClean="0"/>
              <a:t>She published seven autobiographies, three books of essays, several books of poetry. She was known for her plays, movies, and television shows. </a:t>
            </a:r>
          </a:p>
          <a:p>
            <a:pPr algn="just">
              <a:lnSpc>
                <a:spcPct val="120000"/>
              </a:lnSpc>
            </a:pPr>
            <a:r>
              <a:rPr lang="en-IN" sz="3800" dirty="0" smtClean="0"/>
              <a:t>She is most famous for her work as a poet, her poetry got inspiration and information from her life and work. She inspired the American people and their culture. </a:t>
            </a:r>
            <a:endParaRPr lang="en-IN" sz="3800" i="1" dirty="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229600" cy="6192688"/>
          </a:xfrm>
        </p:spPr>
        <p:txBody>
          <a:bodyPr>
            <a:normAutofit fontScale="25000" lnSpcReduction="20000"/>
          </a:bodyPr>
          <a:lstStyle/>
          <a:p>
            <a:pPr algn="ctr">
              <a:lnSpc>
                <a:spcPct val="120000"/>
              </a:lnSpc>
              <a:buNone/>
            </a:pPr>
            <a:r>
              <a:rPr lang="en-IN" sz="9800" b="1" i="1" dirty="0" smtClean="0"/>
              <a:t>Central Idea of the Poem</a:t>
            </a:r>
          </a:p>
          <a:p>
            <a:pPr algn="ctr">
              <a:lnSpc>
                <a:spcPct val="120000"/>
              </a:lnSpc>
              <a:buNone/>
            </a:pPr>
            <a:endParaRPr lang="en-IN" sz="5800" b="1" i="1" dirty="0" smtClean="0"/>
          </a:p>
          <a:p>
            <a:pPr algn="just">
              <a:lnSpc>
                <a:spcPct val="120000"/>
              </a:lnSpc>
            </a:pPr>
            <a:r>
              <a:rPr lang="en-IN" sz="7200" dirty="0"/>
              <a:t>Maya Angelou says that death is inevitable. She speaks about death and life. </a:t>
            </a:r>
          </a:p>
          <a:p>
            <a:pPr algn="just">
              <a:lnSpc>
                <a:spcPct val="120000"/>
              </a:lnSpc>
            </a:pPr>
            <a:r>
              <a:rPr lang="en-IN" sz="7200" dirty="0"/>
              <a:t>She says that whenever she thinks of death, she is reminded of the fear of death. </a:t>
            </a:r>
          </a:p>
          <a:p>
            <a:pPr algn="just">
              <a:lnSpc>
                <a:spcPct val="120000"/>
              </a:lnSpc>
            </a:pPr>
            <a:r>
              <a:rPr lang="en-IN" sz="7200" dirty="0"/>
              <a:t>For a long time in her life she has been followed by the fearful idea of death. But one idea has always given her a piece of mind. </a:t>
            </a:r>
          </a:p>
          <a:p>
            <a:pPr algn="just">
              <a:lnSpc>
                <a:spcPct val="120000"/>
              </a:lnSpc>
            </a:pPr>
            <a:r>
              <a:rPr lang="en-IN" sz="7200" dirty="0"/>
              <a:t>She thinks that when her mind will be terrified by the fear of death, on that day, she will not be in the company of strange and ridiculous people in that area of valley where she lived. </a:t>
            </a:r>
          </a:p>
          <a:p>
            <a:pPr algn="just">
              <a:lnSpc>
                <a:spcPct val="120000"/>
              </a:lnSpc>
            </a:pPr>
            <a:r>
              <a:rPr lang="en-IN" sz="7200" dirty="0"/>
              <a:t>She indicates that in some countries there is racism and therefore she does not wish her friends or relatives to go such countries and fall a victim to the racial discrimination. </a:t>
            </a:r>
            <a:endParaRPr lang="en-IN" sz="7200" dirty="0"/>
          </a:p>
          <a:p>
            <a:pPr algn="just">
              <a:lnSpc>
                <a:spcPct val="120000"/>
              </a:lnSpc>
            </a:pPr>
            <a:r>
              <a:rPr lang="en-IN" sz="7200" dirty="0"/>
              <a:t>She says that, she can think of her own death but she does not wish to think of death of others. And she cannot imagine the death of others. </a:t>
            </a:r>
            <a:r>
              <a:rPr lang="en-IN" sz="7200" dirty="0"/>
              <a:t>This indicates her civilised approach towards her life. </a:t>
            </a:r>
            <a:endParaRPr lang="en-IN" sz="7200" dirty="0" smtClean="0"/>
          </a:p>
          <a:p>
            <a:pPr algn="just">
              <a:lnSpc>
                <a:spcPct val="120000"/>
              </a:lnSpc>
            </a:pPr>
            <a:r>
              <a:rPr lang="en-IN" sz="7200" dirty="0" smtClean="0"/>
              <a:t>Her anger makes her aware of that condition. With the help of her feelings, consciousness and memories of past experience, she gives a reply against this courageous but desperate question “Death, where is thy sting?”</a:t>
            </a:r>
            <a:endParaRPr lang="en-IN" sz="7200" dirty="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TotalTime>
  <Words>390</Words>
  <Application>Microsoft Office PowerPoint</Application>
  <PresentationFormat>On-screen Show (4:3)</PresentationFormat>
  <Paragraphs>26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Union Education Society’s Mahila Mahavidyalaya, Solapur.   B.A Part –I (2018-19) Optional English Paper -I  Introduction to Literature </vt:lpstr>
      <vt:lpstr>Slide 2</vt:lpstr>
      <vt:lpstr>Slide 3</vt:lpstr>
      <vt:lpstr>Slide 4</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Union Education Society’s Mahila Mahavidyalaya, Solapur.   B.A Part –I (2018-19) Optional English Paper -I  Introduction to Literature</dc:title>
  <dc:creator>fayeza</dc:creator>
  <cp:lastModifiedBy>fayeza</cp:lastModifiedBy>
  <cp:revision>5</cp:revision>
  <dcterms:created xsi:type="dcterms:W3CDTF">2019-12-15T03:51:59Z</dcterms:created>
  <dcterms:modified xsi:type="dcterms:W3CDTF">2019-12-15T04:29:09Z</dcterms:modified>
</cp:coreProperties>
</file>