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7"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hyperlink" Target="http://link.galegroup.com/apps/doc/CX3404100452/GVRL?u=euge94201&amp;sid=GVRL&amp;xid=44521d73." TargetMode="External"/><Relationship Id="rId3" Type="http://schemas.openxmlformats.org/officeDocument/2006/relationships/hyperlink" Target="http://link.galegroup.com/apps/doc/CX3404101066/GVRL?u=euge94201&amp;sid=GVRL&amp;xid=7c3b628a." TargetMode="External"/><Relationship Id="rId7" Type="http://schemas.openxmlformats.org/officeDocument/2006/relationships/hyperlink" Target="http://link.galegroup.com/apps/doc/CX3404100768/GVRL?u=euge94201&amp;sid=GVRL&amp;xid=c836fdb6." TargetMode="External"/><Relationship Id="rId2" Type="http://schemas.openxmlformats.org/officeDocument/2006/relationships/hyperlink" Target="http://link.galegroup.com/apps/doc/CX3404100656/GVRL?u=euge94201&amp;sid=GVRL&amp;xid=ccf7c243." TargetMode="External"/><Relationship Id="rId1" Type="http://schemas.openxmlformats.org/officeDocument/2006/relationships/slideLayout" Target="../slideLayouts/slideLayout1.xml"/><Relationship Id="rId6" Type="http://schemas.openxmlformats.org/officeDocument/2006/relationships/hyperlink" Target="http://link.galegroup.com/apps/doc/CX3404100409/GVRL?u=euge94201&amp;sid=GVRL&amp;xid=9fd2d2f8." TargetMode="External"/><Relationship Id="rId5" Type="http://schemas.openxmlformats.org/officeDocument/2006/relationships/hyperlink" Target="http://link.galegroup.com/apps/doc/CX3404101515/GVRL?u=euge94201&amp;sid=GVRL&amp;xid=8e7a1a7f." TargetMode="External"/><Relationship Id="rId10" Type="http://schemas.openxmlformats.org/officeDocument/2006/relationships/hyperlink" Target="http://link.galegroup.com/apps/doc/CX3404100633/GVRL?u=euge94201&amp;sid=GVRL&amp;xid=c07d934a" TargetMode="External"/><Relationship Id="rId4" Type="http://schemas.openxmlformats.org/officeDocument/2006/relationships/hyperlink" Target="http://link.galegroup.com/apps/doc/CX3404100732/GVRL?u=euge94201&amp;sid=GVRL&amp;xid=900cf0f5" TargetMode="External"/><Relationship Id="rId9" Type="http://schemas.openxmlformats.org/officeDocument/2006/relationships/hyperlink" Target="http://link.galegroup.com/apps/doc/CX3404100353/GVRL?u=euge94201&amp;sid=GVRL&amp;xid=26553137."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link.galegroup.com/apps/doc/CX3404100374/GVRL?u=euge94201&amp;sid=GVRL&amp;xid=93fd1cb7" TargetMode="External"/><Relationship Id="rId13" Type="http://schemas.openxmlformats.org/officeDocument/2006/relationships/hyperlink" Target="http://briusov/" TargetMode="External"/><Relationship Id="rId18" Type="http://schemas.openxmlformats.org/officeDocument/2006/relationships/hyperlink" Target="http://link.galegroup.com/apps/doc/CX3404101507/GVRL?u=euge94201&amp;sid=GVRL&amp;xid=548cfe14" TargetMode="External"/><Relationship Id="rId26" Type="http://schemas.openxmlformats.org/officeDocument/2006/relationships/hyperlink" Target="http://link.galegroup.com/apps/doc/CX3404101261/GVRL?u=euge94201&amp;sid=GVRL&amp;xid=5af35d46" TargetMode="External"/><Relationship Id="rId3" Type="http://schemas.openxmlformats.org/officeDocument/2006/relationships/hyperlink" Target="http://link.galegroup.com/apps/doc/CX3404101093/GVRL?u=euge94201&amp;sid=GVRL&amp;xid=ca3303f7." TargetMode="External"/><Relationship Id="rId21" Type="http://schemas.openxmlformats.org/officeDocument/2006/relationships/hyperlink" Target="http://link.galegroup.com/apps/doc/CX3404101255/GVRL?u=euge94201&amp;sid=GVRL&amp;xid=1e0d8d39" TargetMode="External"/><Relationship Id="rId7" Type="http://schemas.openxmlformats.org/officeDocument/2006/relationships/hyperlink" Target="http://link.galegroup.com/apps/doc/CX3404101409/GVRL?u=euge94201&amp;sid=GVRL&amp;xid=b1073fc0" TargetMode="External"/><Relationship Id="rId12" Type="http://schemas.openxmlformats.org/officeDocument/2006/relationships/hyperlink" Target="http://link.galegroup.com/apps/doc/CX3404100157/GVRL?u=euge94201&amp;sid=GVRL&amp;xid=548cfe14" TargetMode="External"/><Relationship Id="rId17" Type="http://schemas.openxmlformats.org/officeDocument/2006/relationships/hyperlink" Target="http://link.galegroup.com/apps/doc/CX3404100808/GVRL?u=euge94201&amp;sid=GVRL&amp;xid=e4f3ae42." TargetMode="External"/><Relationship Id="rId25" Type="http://schemas.openxmlformats.org/officeDocument/2006/relationships/hyperlink" Target="http://link.galegroup.com/apps/doc/CX3404100985/GVRL?u=euge94201&amp;sid=GVRL&amp;xid=617f3244" TargetMode="External"/><Relationship Id="rId2" Type="http://schemas.openxmlformats.org/officeDocument/2006/relationships/hyperlink" Target="http://link.galegroup.com/apps/doc/CX3404100501/GVRL?u=euge94201&amp;sid=GVRL&amp;xid=aed623cb." TargetMode="External"/><Relationship Id="rId16" Type="http://schemas.openxmlformats.org/officeDocument/2006/relationships/hyperlink" Target="http://http/link.galegroup.com/apps/doc/CX3404101405/GVRL?u=euge94201&amp;sid=GVRL&amp;xid=a650ea78." TargetMode="External"/><Relationship Id="rId20" Type="http://schemas.openxmlformats.org/officeDocument/2006/relationships/hyperlink" Target="http://link.galegroup.com/apps/doc/CX3404100189/GVRL?u=euge94201&amp;sid=GVRL&amp;xid=d369d81a" TargetMode="External"/><Relationship Id="rId1" Type="http://schemas.openxmlformats.org/officeDocument/2006/relationships/slideLayout" Target="../slideLayouts/slideLayout1.xml"/><Relationship Id="rId6" Type="http://schemas.openxmlformats.org/officeDocument/2006/relationships/hyperlink" Target="http://link.galegroup.com/apps/doc/CX3404100500/GVRL?u=euge94201&amp;sid=GVRL&amp;xid=614e98ba" TargetMode="External"/><Relationship Id="rId11" Type="http://schemas.openxmlformats.org/officeDocument/2006/relationships/hyperlink" Target="http://link.galegroup.com/apps/doc/CX3404101232/GVRL?u=euge94201&amp;sid=GVRL&amp;xid=a6e31f65" TargetMode="External"/><Relationship Id="rId24" Type="http://schemas.openxmlformats.org/officeDocument/2006/relationships/hyperlink" Target="http://link.galegroup.com/apps/doc/CX3404100183/GVRL?u=euge94201&amp;sid=GVRL&amp;xid=3434e4ff" TargetMode="External"/><Relationship Id="rId5" Type="http://schemas.openxmlformats.org/officeDocument/2006/relationships/hyperlink" Target="http://link.galegroup.com/apps/doc/CX3404100753/GVRL?u=euge94201&amp;sid=GVRL&amp;xid=b8ca579b" TargetMode="External"/><Relationship Id="rId15" Type="http://schemas.openxmlformats.org/officeDocument/2006/relationships/hyperlink" Target="http://link.galegroup.com/apps/doc/CX3404100033/GVRL?u=euge94201&amp;sid=GVRL&amp;xid=cb4990e7." TargetMode="External"/><Relationship Id="rId23" Type="http://schemas.openxmlformats.org/officeDocument/2006/relationships/hyperlink" Target="http://link.galegroup.com/apps/doc/CX3404101224/GVRL?u=euge94201&amp;sid=GVRL&amp;xid=8787d61e" TargetMode="External"/><Relationship Id="rId28" Type="http://schemas.openxmlformats.org/officeDocument/2006/relationships/hyperlink" Target="http://link.galegroup.com/apps/doc/CX3404100174/GVRL?u=euge94201&amp;sid=GVRL&amp;xid=d021bfc4" TargetMode="External"/><Relationship Id="rId10" Type="http://schemas.openxmlformats.org/officeDocument/2006/relationships/hyperlink" Target="http://link.galegroup.com/apps/doc/CX3404100234/GVRL?u=euge94201&amp;sid=GVRL&amp;xid=f3ab481d" TargetMode="External"/><Relationship Id="rId19" Type="http://schemas.openxmlformats.org/officeDocument/2006/relationships/hyperlink" Target="http://link.galegroup.com/apps/doc/CX3404100513/GVRL?u=euge94201&amp;sid=GVRL&amp;xid=56bc1d2c." TargetMode="External"/><Relationship Id="rId4" Type="http://schemas.openxmlformats.org/officeDocument/2006/relationships/hyperlink" Target="http://link.galegroup.com/apps/doc/CX3404100532/GVRL?u=euge94201&amp;sid=GVRL&amp;xid=b604ca5c." TargetMode="External"/><Relationship Id="rId9" Type="http://schemas.openxmlformats.org/officeDocument/2006/relationships/hyperlink" Target="http://link.galegroup.com/apps/doc/CX3404101385/GVRL?u=euge94201&amp;sid=GVRL&amp;xid=d40b4f90" TargetMode="External"/><Relationship Id="rId14" Type="http://schemas.openxmlformats.org/officeDocument/2006/relationships/hyperlink" Target="http://link.galegroup.com/apps/doc/CX3404100546/GVRL?u=euge94201&amp;sid=GVRL&amp;xid=47468092" TargetMode="External"/><Relationship Id="rId22" Type="http://schemas.openxmlformats.org/officeDocument/2006/relationships/hyperlink" Target="http://link.galegroup.com/apps/doc/CX3404100513/GVRL?u=euge94201&amp;sid=GVRL&amp;xid=56bc1d2c" TargetMode="External"/><Relationship Id="rId27" Type="http://schemas.openxmlformats.org/officeDocument/2006/relationships/hyperlink" Target="http://link.galegroup.com/apps/doc/CX3404101238/GVRL?u=euge94201&amp;sid=GVRL&amp;xid=90841d79"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link.galegroup.com/apps/doc/CX3404101383/GVRL?u=euge94201&amp;sid=GVRL&amp;xid=9ef18c41" TargetMode="External"/><Relationship Id="rId2" Type="http://schemas.openxmlformats.org/officeDocument/2006/relationships/hyperlink" Target="http://go.galegroup.com/ps/retrieve.do?tabID=T003&amp;resultListType=RESULT_LIST&amp;searchResultsType=SingleTab&amp;searchType=AdvancedSearchForm&amp;currentPosition=1&amp;docId=GALE|CX3404100095&amp;docType=Event+overview&amp;sort=RELEVANCE&amp;contentSegment=&amp;prodId=GVRL&amp;contentSet=GALE|CX3404100095&amp;searchId=R18&amp;userGroupName=euge94201&amp;inPS=true" TargetMode="External"/><Relationship Id="rId1" Type="http://schemas.openxmlformats.org/officeDocument/2006/relationships/slideLayout" Target="../slideLayouts/slideLayout1.xml"/><Relationship Id="rId5" Type="http://schemas.openxmlformats.org/officeDocument/2006/relationships/hyperlink" Target="https://www.tiki-toki.com/timeline/entry/521688/Russian-Literature/" TargetMode="External"/><Relationship Id="rId4" Type="http://schemas.openxmlformats.org/officeDocument/2006/relationships/hyperlink" Target="http://link.galegroup.com/apps/doc/CX3404100997/GVRL?u=euge94201&amp;sid=GVRL&amp;xid=932c7eb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2022-23)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Literatures in English</a:t>
            </a:r>
            <a:r>
              <a:rPr lang="en-US" sz="2400" i="1" dirty="0" smtClean="0"/>
              <a:t>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Prof.Imam</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b="1" i="1" dirty="0" smtClean="0"/>
              <a:t>Characteristic Features of Russian Literature</a:t>
            </a: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smtClean="0">
                <a:solidFill>
                  <a:schemeClr val="tx1"/>
                </a:solidFill>
              </a:rPr>
              <a:t> </a:t>
            </a:r>
            <a:r>
              <a:rPr lang="en-US" sz="3600" b="1" i="1" dirty="0" err="1" smtClean="0">
                <a:solidFill>
                  <a:schemeClr val="tx1"/>
                </a:solidFill>
              </a:rPr>
              <a:t>Mahila</a:t>
            </a:r>
            <a:r>
              <a:rPr lang="en-US" sz="3600" b="1" i="1" smtClean="0">
                <a:solidFill>
                  <a:schemeClr val="tx1"/>
                </a:solidFill>
              </a:rPr>
              <a:t> 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1219200"/>
            <a:ext cx="11049000" cy="4572000"/>
          </a:xfrm>
        </p:spPr>
        <p:txBody>
          <a:bodyPr>
            <a:noAutofit/>
          </a:bodyPr>
          <a:lstStyle/>
          <a:p>
            <a:pPr algn="l"/>
            <a:r>
              <a:rPr lang="en-US" sz="2400" b="1" dirty="0" smtClean="0"/>
              <a:t>Introduction</a:t>
            </a:r>
            <a:r>
              <a:rPr lang="en-US" sz="2400" dirty="0" smtClean="0"/>
              <a:t>:– </a:t>
            </a:r>
            <a:br>
              <a:rPr lang="en-US" sz="2400" dirty="0" smtClean="0"/>
            </a:br>
            <a:r>
              <a:rPr lang="en-US" sz="2400" dirty="0" smtClean="0"/>
              <a:t> One characteristic feature of literature during the Soviet period was the development of “socialist realism” as the official literary style, according to which Soviet writers depicted Soviet reality in positive terms, focusing on its revolutionary, educational, and humanistic achievements, and propagating the ideas of </a:t>
            </a:r>
            <a:br>
              <a:rPr lang="en-US" sz="2400" dirty="0" smtClean="0"/>
            </a:br>
            <a:endParaRPr lang="en-US" sz="24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r>
              <a:rPr lang="en-US" dirty="0" smtClean="0">
                <a:solidFill>
                  <a:schemeClr val="tx1"/>
                </a:solidFill>
                <a:latin typeface="+mj-lt"/>
                <a:ea typeface="+mj-ea"/>
                <a:cs typeface="+mj-cs"/>
              </a:rPr>
              <a:t>.</a:t>
            </a:r>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marL="342900" indent="-342900" algn="l"/>
            <a:r>
              <a:rPr lang="en-US" sz="2400" b="1" dirty="0" smtClean="0">
                <a:solidFill>
                  <a:schemeClr val="tx1"/>
                </a:solidFill>
                <a:latin typeface="+mj-lt"/>
                <a:ea typeface="+mj-ea"/>
                <a:cs typeface="+mj-cs"/>
              </a:rPr>
              <a:t>Theme:-</a:t>
            </a:r>
          </a:p>
          <a:p>
            <a:pPr algn="l"/>
            <a:r>
              <a:rPr lang="en-US" sz="2000" dirty="0" smtClean="0">
                <a:solidFill>
                  <a:schemeClr val="tx1"/>
                </a:solidFill>
              </a:rPr>
              <a:t>The history of Russian literature is divided into several periods which can be lengthy or quite short. Before the adoption of Christianity – first by Princess Olga in 957 and then by the Great Prince Vladimir in 988 – there was no written language in Russia. If necessary, Greek, Latin, or Jewish languages were used for written communication. Literary works like fairy tales, songs, and epics were preserved and passed from generation to generation as monuments of oral history.</a:t>
            </a:r>
          </a:p>
          <a:p>
            <a:pPr algn="l"/>
            <a:r>
              <a:rPr lang="en-US" sz="2000" b="1" dirty="0" smtClean="0">
                <a:solidFill>
                  <a:schemeClr val="tx1"/>
                </a:solidFill>
                <a:hlinkClick r:id="rId2"/>
              </a:rPr>
              <a:t>Old Russian Literature</a:t>
            </a:r>
            <a:endParaRPr lang="en-US" sz="2000" dirty="0" smtClean="0">
              <a:solidFill>
                <a:schemeClr val="tx1"/>
              </a:solidFill>
            </a:endParaRPr>
          </a:p>
          <a:p>
            <a:pPr algn="l"/>
            <a:r>
              <a:rPr lang="en-US" sz="2000" dirty="0" smtClean="0">
                <a:solidFill>
                  <a:schemeClr val="tx1"/>
                </a:solidFill>
              </a:rPr>
              <a:t>Old Russian literature covers the period from the eleventh century through the seventeenth century. The Russian literature of this period is represented by religious and secular historical texts created in </a:t>
            </a:r>
            <a:r>
              <a:rPr lang="en-US" sz="2000" dirty="0" err="1" smtClean="0">
                <a:solidFill>
                  <a:schemeClr val="tx1"/>
                </a:solidFill>
              </a:rPr>
              <a:t>Kievan</a:t>
            </a:r>
            <a:r>
              <a:rPr lang="en-US" sz="2000" dirty="0" smtClean="0">
                <a:solidFill>
                  <a:schemeClr val="tx1"/>
                </a:solidFill>
              </a:rPr>
              <a:t> </a:t>
            </a:r>
            <a:r>
              <a:rPr lang="en-US" sz="2000" dirty="0" err="1" smtClean="0">
                <a:solidFill>
                  <a:schemeClr val="tx1"/>
                </a:solidFill>
              </a:rPr>
              <a:t>Rus</a:t>
            </a:r>
            <a:r>
              <a:rPr lang="en-US" sz="2000" dirty="0" smtClean="0">
                <a:solidFill>
                  <a:schemeClr val="tx1"/>
                </a:solidFill>
              </a:rPr>
              <a:t> and then Muscovite Rus. Vivid examples of literary masterpieces include the </a:t>
            </a:r>
            <a:r>
              <a:rPr lang="en-US" sz="2000" u="sng" dirty="0" smtClean="0">
                <a:solidFill>
                  <a:schemeClr val="tx1"/>
                </a:solidFill>
                <a:hlinkClick r:id="rId3"/>
              </a:rPr>
              <a:t>Lives of Boris and </a:t>
            </a:r>
            <a:r>
              <a:rPr lang="en-US" sz="2000" u="sng" dirty="0" err="1" smtClean="0">
                <a:solidFill>
                  <a:schemeClr val="tx1"/>
                </a:solidFill>
                <a:hlinkClick r:id="rId3"/>
              </a:rPr>
              <a:t>Gleb</a:t>
            </a:r>
            <a:r>
              <a:rPr lang="en-US" sz="2000" dirty="0" smtClean="0">
                <a:solidFill>
                  <a:schemeClr val="tx1"/>
                </a:solidFill>
              </a:rPr>
              <a:t>, The Tale of Bygone Years, the </a:t>
            </a:r>
            <a:r>
              <a:rPr lang="en-US" sz="2000" u="sng" dirty="0" smtClean="0">
                <a:solidFill>
                  <a:schemeClr val="tx1"/>
                </a:solidFill>
                <a:hlinkClick r:id="rId4"/>
              </a:rPr>
              <a:t>Tale of Igor’s Campaign</a:t>
            </a:r>
            <a:r>
              <a:rPr lang="en-US" sz="2000" dirty="0" smtClean="0">
                <a:solidFill>
                  <a:schemeClr val="tx1"/>
                </a:solidFill>
              </a:rPr>
              <a:t>, the </a:t>
            </a:r>
            <a:r>
              <a:rPr lang="en-US" sz="2000" u="sng" dirty="0" err="1" smtClean="0">
                <a:solidFill>
                  <a:schemeClr val="tx1"/>
                </a:solidFill>
                <a:hlinkClick r:id="rId5"/>
              </a:rPr>
              <a:t>Zadonshchina</a:t>
            </a:r>
            <a:r>
              <a:rPr lang="en-US" sz="2000" dirty="0" smtClean="0">
                <a:solidFill>
                  <a:schemeClr val="tx1"/>
                </a:solidFill>
              </a:rPr>
              <a:t>, and many others.</a:t>
            </a:r>
          </a:p>
          <a:p>
            <a:pPr algn="l"/>
            <a:r>
              <a:rPr lang="en-US" sz="2000" b="1" dirty="0" smtClean="0">
                <a:solidFill>
                  <a:schemeClr val="tx1"/>
                </a:solidFill>
                <a:hlinkClick r:id="rId6"/>
              </a:rPr>
              <a:t>Russian Enlightenment Literature</a:t>
            </a:r>
            <a:endParaRPr lang="en-US" sz="2000" dirty="0" smtClean="0">
              <a:solidFill>
                <a:schemeClr val="tx1"/>
              </a:solidFill>
            </a:endParaRPr>
          </a:p>
          <a:p>
            <a:pPr algn="l"/>
            <a:r>
              <a:rPr lang="en-US" sz="2000" dirty="0" smtClean="0">
                <a:solidFill>
                  <a:schemeClr val="tx1"/>
                </a:solidFill>
              </a:rPr>
              <a:t>Russian literature of the eighteenth century is known as the Russian Enlightenment. Among the founders of Classicism in Russian poetry and prose are</a:t>
            </a:r>
            <a:r>
              <a:rPr lang="en-US" sz="2000" u="sng" dirty="0" smtClean="0">
                <a:solidFill>
                  <a:schemeClr val="tx1"/>
                </a:solidFill>
                <a:hlinkClick r:id="rId7"/>
              </a:rPr>
              <a:t> </a:t>
            </a:r>
            <a:r>
              <a:rPr lang="en-US" sz="2000" u="sng" dirty="0" err="1" smtClean="0">
                <a:solidFill>
                  <a:schemeClr val="tx1"/>
                </a:solidFill>
                <a:hlinkClick r:id="rId7"/>
              </a:rPr>
              <a:t>Lomonosov</a:t>
            </a:r>
            <a:r>
              <a:rPr lang="en-US" sz="2000" dirty="0" smtClean="0">
                <a:solidFill>
                  <a:schemeClr val="tx1"/>
                </a:solidFill>
              </a:rPr>
              <a:t>, </a:t>
            </a:r>
            <a:r>
              <a:rPr lang="en-US" sz="2000" u="sng" dirty="0" err="1" smtClean="0">
                <a:solidFill>
                  <a:schemeClr val="tx1"/>
                </a:solidFill>
                <a:hlinkClick r:id="rId8"/>
              </a:rPr>
              <a:t>Fonvizin</a:t>
            </a:r>
            <a:r>
              <a:rPr lang="en-US" sz="2000" dirty="0" smtClean="0">
                <a:solidFill>
                  <a:schemeClr val="tx1"/>
                </a:solidFill>
              </a:rPr>
              <a:t>, and </a:t>
            </a:r>
            <a:r>
              <a:rPr lang="en-US" sz="2000" u="sng" dirty="0" smtClean="0">
                <a:solidFill>
                  <a:schemeClr val="tx1"/>
                </a:solidFill>
                <a:hlinkClick r:id="rId9"/>
              </a:rPr>
              <a:t>Derzhavin</a:t>
            </a:r>
            <a:r>
              <a:rPr lang="en-US" sz="2000" dirty="0" smtClean="0">
                <a:solidFill>
                  <a:schemeClr val="tx1"/>
                </a:solidFill>
              </a:rPr>
              <a:t>, as well as other authors and enlighteners. Their works are multifaceted and dedicated to literature, science and other forms of art. For example, </a:t>
            </a:r>
            <a:r>
              <a:rPr lang="en-US" sz="2000" dirty="0" err="1" smtClean="0">
                <a:solidFill>
                  <a:schemeClr val="tx1"/>
                </a:solidFill>
              </a:rPr>
              <a:t>Lomonosov</a:t>
            </a:r>
            <a:r>
              <a:rPr lang="en-US" sz="2000" dirty="0" smtClean="0">
                <a:solidFill>
                  <a:schemeClr val="tx1"/>
                </a:solidFill>
              </a:rPr>
              <a:t> constantly sought to reform the language of literature, to make it the language of philosophy and science, and advocated for the convergence of literary and popular language forms. His odes were also among the first works to be written in accordance with the natural rhythmic structures of the Russian language. Toward the end of this period, Nikolai </a:t>
            </a:r>
            <a:r>
              <a:rPr lang="en-US" sz="2000" u="sng" dirty="0" err="1" smtClean="0">
                <a:solidFill>
                  <a:schemeClr val="tx1"/>
                </a:solidFill>
                <a:hlinkClick r:id="rId10"/>
              </a:rPr>
              <a:t>Karamzin</a:t>
            </a:r>
            <a:r>
              <a:rPr lang="en-US" sz="2000" dirty="0" smtClean="0">
                <a:solidFill>
                  <a:schemeClr val="tx1"/>
                </a:solidFill>
              </a:rPr>
              <a:t> also established Sentimentalism in poetry and prose. His stories, such as “Poor Liza,” also represent Enlightenment values in so far as they represent all people, including serfs and peasants, as human beings.</a:t>
            </a:r>
            <a:endParaRPr lang="en-US" sz="20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1800" b="1" dirty="0" smtClean="0">
                <a:solidFill>
                  <a:schemeClr val="tx1"/>
                </a:solidFill>
                <a:hlinkClick r:id="rId2"/>
              </a:rPr>
              <a:t>Golden Age of Russian Literature</a:t>
            </a:r>
            <a:endParaRPr lang="en-US" sz="1800" dirty="0" smtClean="0">
              <a:solidFill>
                <a:schemeClr val="tx1"/>
              </a:solidFill>
            </a:endParaRPr>
          </a:p>
          <a:p>
            <a:pPr algn="l"/>
            <a:r>
              <a:rPr lang="en-US" sz="1800" dirty="0" smtClean="0">
                <a:solidFill>
                  <a:schemeClr val="tx1"/>
                </a:solidFill>
              </a:rPr>
              <a:t>Russian literature of the nineteenth century is considered to be the “golden age” of Russian literature. This is the period when masterpieces of Russian literature, history, and art entered onto the world stage. For Russians, the genius of Pushkin exemplifies this golden age. Having written in all literary genres—narrative poem, lyric, tragedy, the short story, novel, travelogue and history—it was </a:t>
            </a:r>
            <a:r>
              <a:rPr lang="en-US" sz="1800" u="sng" dirty="0" smtClean="0">
                <a:solidFill>
                  <a:schemeClr val="tx1"/>
                </a:solidFill>
                <a:hlinkClick r:id="rId3"/>
              </a:rPr>
              <a:t>Pushkin </a:t>
            </a:r>
            <a:r>
              <a:rPr lang="en-US" sz="1800" dirty="0" smtClean="0">
                <a:solidFill>
                  <a:schemeClr val="tx1"/>
                </a:solidFill>
              </a:rPr>
              <a:t>who brought everyday Russian language into literary use, and it was Pushkin who first explored many of Russian literature’s major themes. Other writers of the period, such as </a:t>
            </a:r>
            <a:r>
              <a:rPr lang="en-US" sz="1800" u="sng" dirty="0" err="1" smtClean="0">
                <a:solidFill>
                  <a:schemeClr val="tx1"/>
                </a:solidFill>
                <a:hlinkClick r:id="rId4"/>
              </a:rPr>
              <a:t>Griboedov</a:t>
            </a:r>
            <a:r>
              <a:rPr lang="en-US" sz="1800" dirty="0" smtClean="0">
                <a:solidFill>
                  <a:schemeClr val="tx1"/>
                </a:solidFill>
              </a:rPr>
              <a:t>, </a:t>
            </a:r>
            <a:r>
              <a:rPr lang="en-US" sz="1800" u="sng" dirty="0" smtClean="0">
                <a:solidFill>
                  <a:schemeClr val="tx1"/>
                </a:solidFill>
                <a:hlinkClick r:id="rId5"/>
              </a:rPr>
              <a:t>Lermontov</a:t>
            </a:r>
            <a:r>
              <a:rPr lang="en-US" sz="1800" dirty="0" smtClean="0">
                <a:solidFill>
                  <a:schemeClr val="tx1"/>
                </a:solidFill>
              </a:rPr>
              <a:t>, and </a:t>
            </a:r>
            <a:r>
              <a:rPr lang="en-US" sz="1800" u="sng" dirty="0" smtClean="0">
                <a:solidFill>
                  <a:schemeClr val="tx1"/>
                </a:solidFill>
                <a:hlinkClick r:id="rId6"/>
              </a:rPr>
              <a:t>Gogol,</a:t>
            </a:r>
            <a:r>
              <a:rPr lang="en-US" sz="1800" dirty="0" smtClean="0">
                <a:solidFill>
                  <a:schemeClr val="tx1"/>
                </a:solidFill>
              </a:rPr>
              <a:t> as well as their heirs, </a:t>
            </a:r>
            <a:r>
              <a:rPr lang="en-US" sz="1800" u="sng" dirty="0" smtClean="0">
                <a:solidFill>
                  <a:schemeClr val="tx1"/>
                </a:solidFill>
                <a:hlinkClick r:id="rId7"/>
              </a:rPr>
              <a:t>Turgenev</a:t>
            </a:r>
            <a:r>
              <a:rPr lang="en-US" sz="1800" dirty="0" smtClean="0">
                <a:solidFill>
                  <a:schemeClr val="tx1"/>
                </a:solidFill>
              </a:rPr>
              <a:t>, </a:t>
            </a:r>
            <a:r>
              <a:rPr lang="en-US" sz="1800" u="sng" dirty="0" smtClean="0">
                <a:solidFill>
                  <a:schemeClr val="tx1"/>
                </a:solidFill>
                <a:hlinkClick r:id="rId8"/>
              </a:rPr>
              <a:t>Dostoevsky</a:t>
            </a:r>
            <a:r>
              <a:rPr lang="en-US" sz="1800" dirty="0" smtClean="0">
                <a:solidFill>
                  <a:schemeClr val="tx1"/>
                </a:solidFill>
              </a:rPr>
              <a:t>, </a:t>
            </a:r>
            <a:r>
              <a:rPr lang="en-US" sz="1800" u="sng" dirty="0" smtClean="0">
                <a:solidFill>
                  <a:schemeClr val="tx1"/>
                </a:solidFill>
                <a:hlinkClick r:id="rId9"/>
              </a:rPr>
              <a:t>Tolstoy </a:t>
            </a:r>
            <a:r>
              <a:rPr lang="en-US" sz="1800" dirty="0" smtClean="0">
                <a:solidFill>
                  <a:schemeClr val="tx1"/>
                </a:solidFill>
              </a:rPr>
              <a:t>and </a:t>
            </a:r>
            <a:r>
              <a:rPr lang="en-US" sz="1800" u="sng" dirty="0" smtClean="0">
                <a:solidFill>
                  <a:schemeClr val="tx1"/>
                </a:solidFill>
                <a:hlinkClick r:id="rId10"/>
              </a:rPr>
              <a:t>Chekhov</a:t>
            </a:r>
            <a:r>
              <a:rPr lang="en-US" sz="1800" dirty="0" smtClean="0">
                <a:solidFill>
                  <a:schemeClr val="tx1"/>
                </a:solidFill>
              </a:rPr>
              <a:t>, form the links of this golden literary chain. Their works have forever entered the classics of the world literature, and rightly so.</a:t>
            </a:r>
          </a:p>
          <a:p>
            <a:pPr algn="l"/>
            <a:r>
              <a:rPr lang="en-US" sz="1800" b="1" dirty="0" smtClean="0">
                <a:solidFill>
                  <a:schemeClr val="tx1"/>
                </a:solidFill>
                <a:hlinkClick r:id="rId11"/>
              </a:rPr>
              <a:t>Silver Age of Russian Literature</a:t>
            </a:r>
            <a:endParaRPr lang="en-US" sz="1800" dirty="0" smtClean="0">
              <a:solidFill>
                <a:schemeClr val="tx1"/>
              </a:solidFill>
            </a:endParaRPr>
          </a:p>
          <a:p>
            <a:pPr algn="l"/>
            <a:r>
              <a:rPr lang="en-US" sz="1800" dirty="0" smtClean="0">
                <a:solidFill>
                  <a:schemeClr val="tx1"/>
                </a:solidFill>
              </a:rPr>
              <a:t>The “silver age” of Russian literature represents a rather short period from 1890 to 1921, a time of tremendous turmoil, war, and revolution. In this turbulent time, however, Russian poetry flourished, and bold experiments in all forms of art took place.</a:t>
            </a:r>
            <a:r>
              <a:rPr lang="en-US" sz="1800" u="sng" dirty="0" smtClean="0">
                <a:solidFill>
                  <a:schemeClr val="tx1"/>
                </a:solidFill>
                <a:hlinkClick r:id="rId12"/>
              </a:rPr>
              <a:t> Blok </a:t>
            </a:r>
            <a:r>
              <a:rPr lang="en-US" sz="1800" dirty="0" smtClean="0">
                <a:solidFill>
                  <a:schemeClr val="tx1"/>
                </a:solidFill>
              </a:rPr>
              <a:t>and </a:t>
            </a:r>
            <a:r>
              <a:rPr lang="en-US" sz="1800" u="sng" dirty="0" err="1" smtClean="0">
                <a:solidFill>
                  <a:schemeClr val="tx1"/>
                </a:solidFill>
                <a:hlinkClick r:id="rId13"/>
              </a:rPr>
              <a:t>Briusov</a:t>
            </a:r>
            <a:r>
              <a:rPr lang="en-US" sz="1800" dirty="0" smtClean="0">
                <a:solidFill>
                  <a:schemeClr val="tx1"/>
                </a:solidFill>
              </a:rPr>
              <a:t>, </a:t>
            </a:r>
            <a:r>
              <a:rPr lang="en-US" sz="1800" u="sng" dirty="0" err="1" smtClean="0">
                <a:solidFill>
                  <a:schemeClr val="tx1"/>
                </a:solidFill>
                <a:hlinkClick r:id="rId14"/>
              </a:rPr>
              <a:t>Gumilev</a:t>
            </a:r>
            <a:r>
              <a:rPr lang="en-US" sz="1800" u="sng" dirty="0" smtClean="0">
                <a:solidFill>
                  <a:schemeClr val="tx1"/>
                </a:solidFill>
                <a:hlinkClick r:id="rId14"/>
              </a:rPr>
              <a:t> </a:t>
            </a:r>
            <a:r>
              <a:rPr lang="en-US" sz="1800" dirty="0" smtClean="0">
                <a:solidFill>
                  <a:schemeClr val="tx1"/>
                </a:solidFill>
              </a:rPr>
              <a:t>and </a:t>
            </a:r>
            <a:r>
              <a:rPr lang="en-US" sz="1800" u="sng" dirty="0" err="1" smtClean="0">
                <a:solidFill>
                  <a:schemeClr val="tx1"/>
                </a:solidFill>
                <a:hlinkClick r:id="rId15"/>
              </a:rPr>
              <a:t>Akhmatova</a:t>
            </a:r>
            <a:r>
              <a:rPr lang="en-US" sz="1800" dirty="0" smtClean="0">
                <a:solidFill>
                  <a:schemeClr val="tx1"/>
                </a:solidFill>
              </a:rPr>
              <a:t>, </a:t>
            </a:r>
            <a:r>
              <a:rPr lang="en-US" sz="1800" u="sng" dirty="0" err="1" smtClean="0">
                <a:solidFill>
                  <a:schemeClr val="tx1"/>
                </a:solidFill>
                <a:hlinkClick r:id="rId16"/>
              </a:rPr>
              <a:t>Tsvetaeva</a:t>
            </a:r>
            <a:r>
              <a:rPr lang="en-US" sz="1800" dirty="0" smtClean="0">
                <a:solidFill>
                  <a:schemeClr val="tx1"/>
                </a:solidFill>
              </a:rPr>
              <a:t> and </a:t>
            </a:r>
            <a:r>
              <a:rPr lang="en-US" sz="1800" u="sng" dirty="0" err="1" smtClean="0">
                <a:solidFill>
                  <a:schemeClr val="tx1"/>
                </a:solidFill>
                <a:hlinkClick r:id="rId17"/>
              </a:rPr>
              <a:t>Mayakovsky</a:t>
            </a:r>
            <a:r>
              <a:rPr lang="en-US" sz="1800" dirty="0" smtClean="0">
                <a:solidFill>
                  <a:schemeClr val="tx1"/>
                </a:solidFill>
              </a:rPr>
              <a:t>, </a:t>
            </a:r>
            <a:r>
              <a:rPr lang="en-US" sz="1800" u="sng" dirty="0" smtClean="0">
                <a:solidFill>
                  <a:schemeClr val="tx1"/>
                </a:solidFill>
                <a:hlinkClick r:id="rId18"/>
              </a:rPr>
              <a:t>Esenin</a:t>
            </a:r>
            <a:r>
              <a:rPr lang="en-US" sz="1800" dirty="0" smtClean="0">
                <a:solidFill>
                  <a:schemeClr val="tx1"/>
                </a:solidFill>
              </a:rPr>
              <a:t> and </a:t>
            </a:r>
            <a:r>
              <a:rPr lang="en-US" sz="1800" u="sng" dirty="0" smtClean="0">
                <a:solidFill>
                  <a:schemeClr val="tx1"/>
                </a:solidFill>
                <a:hlinkClick r:id="rId19"/>
              </a:rPr>
              <a:t>Gorky</a:t>
            </a:r>
            <a:r>
              <a:rPr lang="en-US" sz="1800" dirty="0" smtClean="0">
                <a:solidFill>
                  <a:schemeClr val="tx1"/>
                </a:solidFill>
              </a:rPr>
              <a:t>, </a:t>
            </a:r>
            <a:r>
              <a:rPr lang="en-US" sz="1800" u="sng" dirty="0" smtClean="0">
                <a:solidFill>
                  <a:schemeClr val="tx1"/>
                </a:solidFill>
                <a:hlinkClick r:id="rId20"/>
              </a:rPr>
              <a:t>Bunin</a:t>
            </a:r>
            <a:r>
              <a:rPr lang="en-US" sz="1800" dirty="0" smtClean="0">
                <a:solidFill>
                  <a:schemeClr val="tx1"/>
                </a:solidFill>
              </a:rPr>
              <a:t> and </a:t>
            </a:r>
            <a:r>
              <a:rPr lang="en-US" sz="1800" dirty="0" err="1" smtClean="0">
                <a:solidFill>
                  <a:schemeClr val="tx1"/>
                </a:solidFill>
              </a:rPr>
              <a:t>Kuprin</a:t>
            </a:r>
            <a:r>
              <a:rPr lang="en-US" sz="1800" dirty="0" smtClean="0">
                <a:solidFill>
                  <a:schemeClr val="tx1"/>
                </a:solidFill>
              </a:rPr>
              <a:t> are the most prominent representatives of silver age literature.</a:t>
            </a:r>
          </a:p>
          <a:p>
            <a:pPr algn="l"/>
            <a:r>
              <a:rPr lang="en-US" sz="1800" b="1" dirty="0" smtClean="0">
                <a:solidFill>
                  <a:schemeClr val="tx1"/>
                </a:solidFill>
                <a:hlinkClick r:id="rId21"/>
              </a:rPr>
              <a:t>Soviet and Russian Literature</a:t>
            </a:r>
            <a:endParaRPr lang="en-US" sz="1800" dirty="0" smtClean="0">
              <a:solidFill>
                <a:schemeClr val="tx1"/>
              </a:solidFill>
            </a:endParaRPr>
          </a:p>
          <a:p>
            <a:pPr algn="l"/>
            <a:r>
              <a:rPr lang="en-US" sz="1800" dirty="0" smtClean="0">
                <a:solidFill>
                  <a:schemeClr val="tx1"/>
                </a:solidFill>
              </a:rPr>
              <a:t>Soviet literature refers to the literature of all the Soviet peoples from the fifteen republics of the USSR, written in more than 88 languages, with Russian as the predominant language. One characteristic feature of literature during the Soviet period was the development of “socialist realism” as the official literary style, according to which Soviet writers depicted Soviet reality in positive terms, focusing on its revolutionary, educational, and humanistic achievements, and propagating the ideas of the communist party. As </a:t>
            </a:r>
            <a:r>
              <a:rPr lang="en-US" sz="1800" dirty="0" err="1" smtClean="0">
                <a:solidFill>
                  <a:schemeClr val="tx1"/>
                </a:solidFill>
              </a:rPr>
              <a:t>IUrii</a:t>
            </a:r>
            <a:r>
              <a:rPr lang="en-US" sz="1800" dirty="0" smtClean="0">
                <a:solidFill>
                  <a:schemeClr val="tx1"/>
                </a:solidFill>
              </a:rPr>
              <a:t> </a:t>
            </a:r>
            <a:r>
              <a:rPr lang="en-US" sz="1800" dirty="0" err="1" smtClean="0">
                <a:solidFill>
                  <a:schemeClr val="tx1"/>
                </a:solidFill>
              </a:rPr>
              <a:t>Olesha</a:t>
            </a:r>
            <a:r>
              <a:rPr lang="en-US" sz="1800" dirty="0" smtClean="0">
                <a:solidFill>
                  <a:schemeClr val="tx1"/>
                </a:solidFill>
              </a:rPr>
              <a:t> once said, Soviet writers were the “engineers of human souls.” Among the most notable Soviet realist writers were: </a:t>
            </a:r>
            <a:r>
              <a:rPr lang="en-US" sz="1800" u="sng" dirty="0" smtClean="0">
                <a:solidFill>
                  <a:schemeClr val="tx1"/>
                </a:solidFill>
                <a:hlinkClick r:id="rId22"/>
              </a:rPr>
              <a:t>Maxim Gorky</a:t>
            </a:r>
            <a:r>
              <a:rPr lang="en-US" sz="1800" dirty="0" smtClean="0">
                <a:solidFill>
                  <a:schemeClr val="tx1"/>
                </a:solidFill>
              </a:rPr>
              <a:t>, Nikolai </a:t>
            </a:r>
            <a:r>
              <a:rPr lang="en-US" sz="1800" dirty="0" err="1" smtClean="0">
                <a:solidFill>
                  <a:schemeClr val="tx1"/>
                </a:solidFill>
              </a:rPr>
              <a:t>Ostrovskii</a:t>
            </a:r>
            <a:r>
              <a:rPr lang="en-US" sz="1800" dirty="0" smtClean="0">
                <a:solidFill>
                  <a:schemeClr val="tx1"/>
                </a:solidFill>
              </a:rPr>
              <a:t>, </a:t>
            </a:r>
            <a:r>
              <a:rPr lang="en-US" sz="1800" u="sng" dirty="0" smtClean="0">
                <a:solidFill>
                  <a:schemeClr val="tx1"/>
                </a:solidFill>
                <a:hlinkClick r:id="rId23"/>
              </a:rPr>
              <a:t>Mikhail Sholokhov</a:t>
            </a:r>
            <a:r>
              <a:rPr lang="en-US" sz="1800" dirty="0" smtClean="0">
                <a:solidFill>
                  <a:schemeClr val="tx1"/>
                </a:solidFill>
              </a:rPr>
              <a:t>, </a:t>
            </a:r>
            <a:r>
              <a:rPr lang="en-US" sz="1800" dirty="0" err="1" smtClean="0">
                <a:solidFill>
                  <a:schemeClr val="tx1"/>
                </a:solidFill>
              </a:rPr>
              <a:t>Fedor</a:t>
            </a:r>
            <a:r>
              <a:rPr lang="en-US" sz="1800" dirty="0" smtClean="0">
                <a:solidFill>
                  <a:schemeClr val="tx1"/>
                </a:solidFill>
              </a:rPr>
              <a:t> </a:t>
            </a:r>
            <a:r>
              <a:rPr lang="en-US" sz="1800" dirty="0" err="1" smtClean="0">
                <a:solidFill>
                  <a:schemeClr val="tx1"/>
                </a:solidFill>
              </a:rPr>
              <a:t>Gladkov</a:t>
            </a:r>
            <a:r>
              <a:rPr lang="en-US" sz="1800" dirty="0" smtClean="0">
                <a:solidFill>
                  <a:schemeClr val="tx1"/>
                </a:solidFill>
              </a:rPr>
              <a:t>, </a:t>
            </a:r>
            <a:r>
              <a:rPr lang="en-US" sz="1800" dirty="0" err="1" smtClean="0">
                <a:solidFill>
                  <a:schemeClr val="tx1"/>
                </a:solidFill>
              </a:rPr>
              <a:t>Aleksandr</a:t>
            </a:r>
            <a:r>
              <a:rPr lang="en-US" sz="1800" dirty="0" smtClean="0">
                <a:solidFill>
                  <a:schemeClr val="tx1"/>
                </a:solidFill>
              </a:rPr>
              <a:t> </a:t>
            </a:r>
            <a:r>
              <a:rPr lang="en-US" sz="1800" dirty="0" err="1" smtClean="0">
                <a:solidFill>
                  <a:schemeClr val="tx1"/>
                </a:solidFill>
              </a:rPr>
              <a:t>Fadeev</a:t>
            </a:r>
            <a:r>
              <a:rPr lang="en-US" sz="1800" dirty="0" smtClean="0">
                <a:solidFill>
                  <a:schemeClr val="tx1"/>
                </a:solidFill>
              </a:rPr>
              <a:t>, and others. Behind the curtain of socialist realism, however, were many authors who refused to conform to Soviet realism. Numbered among these anti-Soviet writers are: </a:t>
            </a:r>
            <a:r>
              <a:rPr lang="en-US" sz="1800" u="sng" dirty="0" smtClean="0">
                <a:solidFill>
                  <a:schemeClr val="tx1"/>
                </a:solidFill>
                <a:hlinkClick r:id="rId24"/>
              </a:rPr>
              <a:t>Mikhail </a:t>
            </a:r>
            <a:r>
              <a:rPr lang="en-US" sz="1800" u="sng" dirty="0" err="1" smtClean="0">
                <a:solidFill>
                  <a:schemeClr val="tx1"/>
                </a:solidFill>
                <a:hlinkClick r:id="rId24"/>
              </a:rPr>
              <a:t>Bulgakov</a:t>
            </a:r>
            <a:r>
              <a:rPr lang="en-US" sz="1800" dirty="0" smtClean="0">
                <a:solidFill>
                  <a:schemeClr val="tx1"/>
                </a:solidFill>
              </a:rPr>
              <a:t>, </a:t>
            </a:r>
            <a:r>
              <a:rPr lang="en-US" sz="1800" u="sng" dirty="0" smtClean="0">
                <a:solidFill>
                  <a:schemeClr val="tx1"/>
                </a:solidFill>
                <a:hlinkClick r:id="rId25"/>
              </a:rPr>
              <a:t>Boris Pasternak</a:t>
            </a:r>
            <a:r>
              <a:rPr lang="en-US" sz="1800" dirty="0" smtClean="0">
                <a:solidFill>
                  <a:schemeClr val="tx1"/>
                </a:solidFill>
              </a:rPr>
              <a:t>, </a:t>
            </a:r>
            <a:r>
              <a:rPr lang="en-US" sz="1800" u="sng" dirty="0" err="1" smtClean="0">
                <a:solidFill>
                  <a:schemeClr val="tx1"/>
                </a:solidFill>
                <a:hlinkClick r:id="rId26"/>
              </a:rPr>
              <a:t>Aleksandr</a:t>
            </a:r>
            <a:r>
              <a:rPr lang="en-US" sz="1800" u="sng" dirty="0" smtClean="0">
                <a:solidFill>
                  <a:schemeClr val="tx1"/>
                </a:solidFill>
                <a:hlinkClick r:id="rId26"/>
              </a:rPr>
              <a:t> Solzhenitsyn</a:t>
            </a:r>
            <a:r>
              <a:rPr lang="en-US" sz="1800" dirty="0" smtClean="0">
                <a:solidFill>
                  <a:schemeClr val="tx1"/>
                </a:solidFill>
              </a:rPr>
              <a:t>, </a:t>
            </a:r>
            <a:r>
              <a:rPr lang="en-US" sz="1800" dirty="0" err="1" smtClean="0">
                <a:solidFill>
                  <a:schemeClr val="tx1"/>
                </a:solidFill>
              </a:rPr>
              <a:t>Varlam</a:t>
            </a:r>
            <a:r>
              <a:rPr lang="en-US" sz="1800" dirty="0" smtClean="0">
                <a:solidFill>
                  <a:schemeClr val="tx1"/>
                </a:solidFill>
              </a:rPr>
              <a:t> </a:t>
            </a:r>
            <a:r>
              <a:rPr lang="en-US" sz="1800" dirty="0" err="1" smtClean="0">
                <a:solidFill>
                  <a:schemeClr val="tx1"/>
                </a:solidFill>
              </a:rPr>
              <a:t>Shalamov</a:t>
            </a:r>
            <a:r>
              <a:rPr lang="en-US" sz="1800" dirty="0" smtClean="0">
                <a:solidFill>
                  <a:schemeClr val="tx1"/>
                </a:solidFill>
              </a:rPr>
              <a:t>, </a:t>
            </a:r>
            <a:r>
              <a:rPr lang="en-US" sz="1800" u="sng" dirty="0" smtClean="0">
                <a:solidFill>
                  <a:schemeClr val="tx1"/>
                </a:solidFill>
                <a:hlinkClick r:id="rId27"/>
              </a:rPr>
              <a:t>Andrei </a:t>
            </a:r>
            <a:r>
              <a:rPr lang="en-US" sz="1800" u="sng" dirty="0" err="1" smtClean="0">
                <a:solidFill>
                  <a:schemeClr val="tx1"/>
                </a:solidFill>
                <a:hlinkClick r:id="rId27"/>
              </a:rPr>
              <a:t>Siniavskii</a:t>
            </a:r>
            <a:r>
              <a:rPr lang="en-US" sz="1800" dirty="0" smtClean="0">
                <a:solidFill>
                  <a:schemeClr val="tx1"/>
                </a:solidFill>
              </a:rPr>
              <a:t>, </a:t>
            </a:r>
            <a:r>
              <a:rPr lang="en-US" sz="1800" u="sng" dirty="0" err="1" smtClean="0">
                <a:solidFill>
                  <a:schemeClr val="tx1"/>
                </a:solidFill>
                <a:hlinkClick r:id="rId28"/>
              </a:rPr>
              <a:t>Iosif</a:t>
            </a:r>
            <a:r>
              <a:rPr lang="en-US" sz="1800" u="sng" dirty="0" smtClean="0">
                <a:solidFill>
                  <a:schemeClr val="tx1"/>
                </a:solidFill>
                <a:hlinkClick r:id="rId28"/>
              </a:rPr>
              <a:t> </a:t>
            </a:r>
            <a:r>
              <a:rPr lang="en-US" sz="1800" u="sng" dirty="0" err="1" smtClean="0">
                <a:solidFill>
                  <a:schemeClr val="tx1"/>
                </a:solidFill>
                <a:hlinkClick r:id="rId28"/>
              </a:rPr>
              <a:t>Brodskii</a:t>
            </a:r>
            <a:r>
              <a:rPr lang="en-US" sz="1800" dirty="0" smtClean="0">
                <a:solidFill>
                  <a:schemeClr val="tx1"/>
                </a:solidFill>
              </a:rPr>
              <a:t>, and many others.</a:t>
            </a:r>
            <a:endParaRPr lang="en-US" sz="18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rmAutofit/>
          </a:bodyPr>
          <a:lstStyle/>
          <a:p>
            <a:pPr algn="l"/>
            <a:r>
              <a:rPr lang="en-US" sz="2000" b="1" u="sng" dirty="0" smtClean="0">
                <a:solidFill>
                  <a:schemeClr val="tx1"/>
                </a:solidFill>
                <a:hlinkClick r:id="rId2"/>
              </a:rPr>
              <a:t>Contemporary (Post-Soviet) Russian Literature</a:t>
            </a:r>
            <a:endParaRPr lang="en-US" sz="2000" b="1" dirty="0" smtClean="0">
              <a:solidFill>
                <a:schemeClr val="tx1"/>
              </a:solidFill>
            </a:endParaRPr>
          </a:p>
          <a:p>
            <a:pPr algn="l"/>
            <a:r>
              <a:rPr lang="en-US" sz="2000" dirty="0" smtClean="0">
                <a:solidFill>
                  <a:schemeClr val="tx1"/>
                </a:solidFill>
              </a:rPr>
              <a:t>The collapse of the Soviet Union marked the beginning of a new era in Russian literature. This era, extending from 1991 to the present, has already been crowned with such outstanding names as </a:t>
            </a:r>
            <a:r>
              <a:rPr lang="en-US" sz="2000" u="sng" dirty="0" smtClean="0">
                <a:solidFill>
                  <a:schemeClr val="tx1"/>
                </a:solidFill>
                <a:hlinkClick r:id="rId3"/>
              </a:rPr>
              <a:t>Tatiana </a:t>
            </a:r>
            <a:r>
              <a:rPr lang="en-US" sz="2000" u="sng" dirty="0" err="1" smtClean="0">
                <a:solidFill>
                  <a:schemeClr val="tx1"/>
                </a:solidFill>
                <a:hlinkClick r:id="rId3"/>
              </a:rPr>
              <a:t>Tolstaia</a:t>
            </a:r>
            <a:r>
              <a:rPr lang="en-US" sz="2000" dirty="0" smtClean="0">
                <a:solidFill>
                  <a:schemeClr val="tx1"/>
                </a:solidFill>
              </a:rPr>
              <a:t>, </a:t>
            </a:r>
            <a:r>
              <a:rPr lang="en-US" sz="2000" dirty="0" err="1" smtClean="0">
                <a:solidFill>
                  <a:schemeClr val="tx1"/>
                </a:solidFill>
              </a:rPr>
              <a:t>Liudmila</a:t>
            </a:r>
            <a:r>
              <a:rPr lang="en-US" sz="2000" dirty="0" smtClean="0">
                <a:solidFill>
                  <a:schemeClr val="tx1"/>
                </a:solidFill>
              </a:rPr>
              <a:t> </a:t>
            </a:r>
            <a:r>
              <a:rPr lang="en-US" sz="2000" dirty="0" err="1" smtClean="0">
                <a:solidFill>
                  <a:schemeClr val="tx1"/>
                </a:solidFill>
              </a:rPr>
              <a:t>Ulitskaia</a:t>
            </a:r>
            <a:r>
              <a:rPr lang="en-US" sz="2000" dirty="0" smtClean="0">
                <a:solidFill>
                  <a:schemeClr val="tx1"/>
                </a:solidFill>
              </a:rPr>
              <a:t>, </a:t>
            </a:r>
            <a:r>
              <a:rPr lang="en-US" sz="2000" dirty="0" err="1" smtClean="0">
                <a:solidFill>
                  <a:schemeClr val="tx1"/>
                </a:solidFill>
              </a:rPr>
              <a:t>Zakhar</a:t>
            </a:r>
            <a:r>
              <a:rPr lang="en-US" sz="2000" dirty="0" smtClean="0">
                <a:solidFill>
                  <a:schemeClr val="tx1"/>
                </a:solidFill>
              </a:rPr>
              <a:t> </a:t>
            </a:r>
            <a:r>
              <a:rPr lang="en-US" sz="2000" dirty="0" err="1" smtClean="0">
                <a:solidFill>
                  <a:schemeClr val="tx1"/>
                </a:solidFill>
              </a:rPr>
              <a:t>Prilepin</a:t>
            </a:r>
            <a:r>
              <a:rPr lang="en-US" sz="2000" dirty="0" smtClean="0">
                <a:solidFill>
                  <a:schemeClr val="tx1"/>
                </a:solidFill>
              </a:rPr>
              <a:t>, Dina </a:t>
            </a:r>
            <a:r>
              <a:rPr lang="en-US" sz="2000" dirty="0" err="1" smtClean="0">
                <a:solidFill>
                  <a:schemeClr val="tx1"/>
                </a:solidFill>
              </a:rPr>
              <a:t>Rubina</a:t>
            </a:r>
            <a:r>
              <a:rPr lang="en-US" sz="2000" dirty="0" smtClean="0">
                <a:solidFill>
                  <a:schemeClr val="tx1"/>
                </a:solidFill>
              </a:rPr>
              <a:t>, Boris </a:t>
            </a:r>
            <a:r>
              <a:rPr lang="en-US" sz="2000" dirty="0" err="1" smtClean="0">
                <a:solidFill>
                  <a:schemeClr val="tx1"/>
                </a:solidFill>
              </a:rPr>
              <a:t>Akunin</a:t>
            </a:r>
            <a:r>
              <a:rPr lang="en-US" sz="2000" dirty="0" smtClean="0">
                <a:solidFill>
                  <a:schemeClr val="tx1"/>
                </a:solidFill>
              </a:rPr>
              <a:t>, Viktor </a:t>
            </a:r>
            <a:r>
              <a:rPr lang="en-US" sz="2000" u="sng" dirty="0" err="1" smtClean="0">
                <a:solidFill>
                  <a:schemeClr val="tx1"/>
                </a:solidFill>
                <a:hlinkClick r:id="rId4"/>
              </a:rPr>
              <a:t>Pelevin</a:t>
            </a:r>
            <a:r>
              <a:rPr lang="en-US" sz="2000" dirty="0" smtClean="0">
                <a:solidFill>
                  <a:schemeClr val="tx1"/>
                </a:solidFill>
              </a:rPr>
              <a:t>, </a:t>
            </a:r>
            <a:r>
              <a:rPr lang="en-US" sz="2000" dirty="0" err="1" smtClean="0">
                <a:solidFill>
                  <a:schemeClr val="tx1"/>
                </a:solidFill>
              </a:rPr>
              <a:t>Ludmila</a:t>
            </a:r>
            <a:r>
              <a:rPr lang="en-US" sz="2000" dirty="0" smtClean="0">
                <a:solidFill>
                  <a:schemeClr val="tx1"/>
                </a:solidFill>
              </a:rPr>
              <a:t> </a:t>
            </a:r>
            <a:r>
              <a:rPr lang="en-US" sz="2000" dirty="0" err="1" smtClean="0">
                <a:solidFill>
                  <a:schemeClr val="tx1"/>
                </a:solidFill>
              </a:rPr>
              <a:t>Petrushevskaia</a:t>
            </a:r>
            <a:r>
              <a:rPr lang="en-US" sz="2000" dirty="0" smtClean="0">
                <a:solidFill>
                  <a:schemeClr val="tx1"/>
                </a:solidFill>
              </a:rPr>
              <a:t>, and many more. Natasha </a:t>
            </a:r>
            <a:r>
              <a:rPr lang="en-US" sz="2000" dirty="0" err="1" smtClean="0">
                <a:solidFill>
                  <a:schemeClr val="tx1"/>
                </a:solidFill>
              </a:rPr>
              <a:t>Perova</a:t>
            </a:r>
            <a:r>
              <a:rPr lang="en-US" sz="2000" dirty="0" smtClean="0">
                <a:solidFill>
                  <a:schemeClr val="tx1"/>
                </a:solidFill>
              </a:rPr>
              <a:t> has published these new “voices” of Russian literature in English translation from 1991 through 2014 under the series “</a:t>
            </a:r>
            <a:r>
              <a:rPr lang="en-US" sz="2000" dirty="0" err="1" smtClean="0">
                <a:solidFill>
                  <a:schemeClr val="tx1"/>
                </a:solidFill>
              </a:rPr>
              <a:t>Glas</a:t>
            </a:r>
            <a:r>
              <a:rPr lang="en-US" sz="2000" dirty="0" smtClean="0">
                <a:solidFill>
                  <a:schemeClr val="tx1"/>
                </a:solidFill>
              </a:rPr>
              <a:t>: New Russian Writing.”</a:t>
            </a:r>
          </a:p>
          <a:p>
            <a:pPr algn="l"/>
            <a:r>
              <a:rPr lang="en-US" sz="2000" u="sng" dirty="0" smtClean="0">
                <a:solidFill>
                  <a:schemeClr val="tx1"/>
                </a:solidFill>
                <a:hlinkClick r:id="rId5"/>
              </a:rPr>
              <a:t>Russian Literature: an interactive timeline</a:t>
            </a:r>
            <a:endParaRPr lang="en-US" sz="2000" dirty="0" smtClean="0">
              <a:solidFill>
                <a:schemeClr val="tx1"/>
              </a:solidFill>
            </a:endParaRPr>
          </a:p>
          <a:p>
            <a:pPr algn="l"/>
            <a:r>
              <a:rPr lang="en-US" sz="2000" dirty="0" smtClean="0">
                <a:solidFill>
                  <a:schemeClr val="tx1"/>
                </a:solidFill>
              </a:rPr>
              <a:t>The history of Russian literature, its stages, tendencies, genres, and writers in an interactive timeline. The dates written are not the dates of birth, but the dates pointing the time framework within which a certain writer was or is </a:t>
            </a:r>
            <a:r>
              <a:rPr lang="en-US" sz="2000" dirty="0" err="1" smtClean="0">
                <a:solidFill>
                  <a:schemeClr val="tx1"/>
                </a:solidFill>
              </a:rPr>
              <a:t>woriking</a:t>
            </a:r>
            <a:r>
              <a:rPr lang="en-US" sz="2000" dirty="0" smtClean="0">
                <a:solidFill>
                  <a:schemeClr val="tx1"/>
                </a:solidFill>
              </a:rPr>
              <a:t>. This timeline was made as a project for Multimedia Journalism class at the American University in Bulgaria by Diana </a:t>
            </a:r>
            <a:r>
              <a:rPr lang="en-US" sz="2000" dirty="0" err="1" smtClean="0">
                <a:solidFill>
                  <a:schemeClr val="tx1"/>
                </a:solidFill>
              </a:rPr>
              <a:t>Elagina</a:t>
            </a:r>
            <a:r>
              <a:rPr lang="en-US" sz="2000" dirty="0" smtClean="0">
                <a:solidFill>
                  <a:schemeClr val="tx1"/>
                </a:solidFill>
              </a:rPr>
              <a:t>.</a:t>
            </a:r>
            <a:endParaRPr lang="en-US" sz="200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In this way we can see the developments in the  </a:t>
            </a:r>
            <a:r>
              <a:rPr lang="en-US" sz="2400" i="1" dirty="0" smtClean="0"/>
              <a:t>Characteristic Features of Russian Literature</a:t>
            </a:r>
            <a:r>
              <a:rPr lang="en-US" sz="2400" dirty="0" smtClean="0"/>
              <a:t>.</a:t>
            </a: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TotalTime>
  <Words>284</Words>
  <Application>Microsoft Office PowerPoint</Application>
  <PresentationFormat>Custom</PresentationFormat>
  <Paragraphs>24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WEL  - COME</vt:lpstr>
      <vt:lpstr>    B.A. Part-III (2022-23)  Special English Literatures in English   A Presentation  By  Prof.Imam Shaikh on Characteristic Features of Russian Literature</vt:lpstr>
      <vt:lpstr>Introduction:–   One characteristic feature of literature during the Soviet period was the development of “socialist realism” as the official literary style, according to which Soviet writers depicted Soviet reality in positive terms, focusing on its revolutionary, educational, and humanistic achievements, and propagating the ideas of  </vt:lpstr>
      <vt:lpstr>Slide 4</vt:lpstr>
      <vt:lpstr>Slide 5</vt:lpstr>
      <vt:lpstr>Slide 6</vt:lpstr>
      <vt:lpstr> Conclusion:- In this way we can see the developments in the  Characteristic Features of Russian Literature.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55</cp:revision>
  <dcterms:created xsi:type="dcterms:W3CDTF">2022-05-11T02:18:21Z</dcterms:created>
  <dcterms:modified xsi:type="dcterms:W3CDTF">2023-04-26T10:34:08Z</dcterms:modified>
</cp:coreProperties>
</file>