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p14="http://schemas.microsoft.com/office/powerpoint/2010/main" xmlns=""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2021-22) </a:t>
            </a:r>
            <a:r>
              <a:rPr lang="en-US" sz="2400" i="1" dirty="0"/>
              <a:t/>
            </a:r>
            <a:br>
              <a:rPr lang="en-US" sz="2400" i="1" dirty="0"/>
            </a:br>
            <a:r>
              <a:rPr lang="en-US" sz="2400" i="1" dirty="0" smtClean="0"/>
              <a:t> </a:t>
            </a:r>
            <a:r>
              <a:rPr lang="en-US" sz="2400" b="1" i="1" dirty="0" smtClean="0"/>
              <a:t>English Comp.</a:t>
            </a:r>
            <a:r>
              <a:rPr lang="en-US" sz="2400" b="1" i="1" dirty="0"/>
              <a:t/>
            </a:r>
            <a:br>
              <a:rPr lang="en-US" sz="2400" b="1" i="1" dirty="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Aayesha</a:t>
            </a:r>
            <a:r>
              <a:rPr lang="en-US" sz="2400" b="1" i="1" dirty="0" smtClean="0"/>
              <a:t> </a:t>
            </a:r>
            <a:r>
              <a:rPr lang="en-US" sz="2400" b="1" i="1" dirty="0" err="1" smtClean="0"/>
              <a:t>Jabeen</a:t>
            </a:r>
            <a:r>
              <a:rPr lang="en-US" sz="2400" b="1" i="1" dirty="0" smtClean="0"/>
              <a:t> </a:t>
            </a:r>
            <a:r>
              <a:rPr lang="en-US" sz="2400" b="1" i="1" dirty="0" err="1" smtClean="0"/>
              <a:t>Saudagar</a:t>
            </a:r>
            <a:r>
              <a:rPr lang="en-US" sz="2400" b="1" i="1" dirty="0"/>
              <a:t/>
            </a:r>
            <a:br>
              <a:rPr lang="en-US" sz="2400" b="1" i="1" dirty="0"/>
            </a:br>
            <a:r>
              <a:rPr lang="en-US" sz="2400" i="1" dirty="0"/>
              <a:t>on</a:t>
            </a:r>
            <a:br>
              <a:rPr lang="en-US" sz="2400" i="1" dirty="0"/>
            </a:br>
            <a:r>
              <a:rPr lang="en-US" sz="2400" i="1" dirty="0" smtClean="0"/>
              <a:t> </a:t>
            </a:r>
            <a:r>
              <a:rPr lang="en-US" sz="2400" b="1" i="1" dirty="0" smtClean="0"/>
              <a:t>Ode to Beauty Poetry  </a:t>
            </a:r>
            <a:r>
              <a:rPr lang="en-US" sz="2400" i="1" dirty="0" smtClean="0"/>
              <a:t> </a:t>
            </a:r>
            <a:br>
              <a:rPr lang="en-US" sz="2400" i="1" dirty="0" smtClean="0"/>
            </a:br>
            <a:endParaRPr lang="en-US" sz="2400" dirty="0"/>
          </a:p>
        </p:txBody>
      </p:sp>
      <p:sp>
        <p:nvSpPr>
          <p:cNvPr id="3" name="Content Placeholder 2">
            <a:extLst>
              <a:ext uri="{FF2B5EF4-FFF2-40B4-BE49-F238E27FC236}">
                <a16:creationId xmlns:a16="http://schemas.microsoft.com/office/drawing/2014/main" xmlns=""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a:t>
            </a:r>
          </a:p>
          <a:p>
            <a:pPr marL="857250" indent="-857250"/>
            <a:r>
              <a:rPr lang="en-US" sz="3600" b="1" i="1" dirty="0" err="1" smtClean="0">
                <a:solidFill>
                  <a:schemeClr val="tx1"/>
                </a:solidFill>
              </a:rPr>
              <a:t>Mahila</a:t>
            </a:r>
            <a:r>
              <a:rPr lang="en-US" sz="3600" b="1" i="1" dirty="0" smtClean="0">
                <a:solidFill>
                  <a:schemeClr val="tx1"/>
                </a:solidFill>
              </a:rPr>
              <a:t> </a:t>
            </a:r>
            <a:r>
              <a:rPr lang="en-US" sz="3600" b="1" i="1" dirty="0" err="1" smtClean="0">
                <a:solidFill>
                  <a:schemeClr val="tx1"/>
                </a:solidFill>
              </a:rPr>
              <a:t>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p14="http://schemas.microsoft.com/office/powerpoint/2010/main" xmlns=""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39DE36-0140-A998-B91D-D8C26EBDC87D}"/>
              </a:ext>
            </a:extLst>
          </p:cNvPr>
          <p:cNvSpPr>
            <a:spLocks noGrp="1"/>
          </p:cNvSpPr>
          <p:nvPr>
            <p:ph type="ctrTitle"/>
          </p:nvPr>
        </p:nvSpPr>
        <p:spPr>
          <a:xfrm rot="10800000" flipV="1">
            <a:off x="381000" y="381000"/>
            <a:ext cx="11049000" cy="4572000"/>
          </a:xfrm>
        </p:spPr>
        <p:txBody>
          <a:bodyPr>
            <a:normAutofit/>
          </a:bodyPr>
          <a:lstStyle/>
          <a:p>
            <a:pPr algn="l"/>
            <a:r>
              <a:rPr lang="en-US" sz="3600" b="1" dirty="0" smtClean="0"/>
              <a:t>Introduction</a:t>
            </a:r>
            <a:r>
              <a:rPr lang="en-US" sz="3600" dirty="0" smtClean="0"/>
              <a:t>:– </a:t>
            </a:r>
            <a:br>
              <a:rPr lang="en-US" sz="3600" dirty="0" smtClean="0"/>
            </a:br>
            <a:r>
              <a:rPr lang="en-US" sz="2800" dirty="0" smtClean="0"/>
              <a:t> His poem “Ode to Beauty” essentially focuses on the idea that how the simplicity of nature, the austerity of nature is the pinnacle of beauty in life and how beauty exists in trivial little things that demand a gaze of appreciation. The interaction with the beauty of nature changes you altogether.</a:t>
            </a:r>
            <a:endParaRPr lang="en-US" sz="3600" b="1" dirty="0">
              <a:solidFill>
                <a:srgbClr val="FF0000"/>
              </a:solidFill>
            </a:endParaRPr>
          </a:p>
        </p:txBody>
      </p:sp>
      <p:sp>
        <p:nvSpPr>
          <p:cNvPr id="3" name="Content Placeholder 2">
            <a:extLst>
              <a:ext uri="{FF2B5EF4-FFF2-40B4-BE49-F238E27FC236}">
                <a16:creationId xmlns:a16="http://schemas.microsoft.com/office/drawing/2014/main" xmlns=""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endParaRPr lang="en-US" dirty="0">
              <a:solidFill>
                <a:schemeClr val="tx1"/>
              </a:solidFill>
              <a:latin typeface="+mj-lt"/>
              <a:ea typeface="+mj-ea"/>
              <a:cs typeface="+mj-cs"/>
            </a:endParaRPr>
          </a:p>
        </p:txBody>
      </p:sp>
    </p:spTree>
    <p:extLst>
      <p:ext uri="{BB962C8B-B14F-4D97-AF65-F5344CB8AC3E}">
        <p14:creationId xmlns:p14="http://schemas.microsoft.com/office/powerpoint/2010/main" xmlns=""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a:bodyPr>
          <a:lstStyle/>
          <a:p>
            <a:pPr marL="342900" indent="-342900" algn="l"/>
            <a:r>
              <a:rPr lang="en-US" sz="2400" b="1" dirty="0" smtClean="0">
                <a:solidFill>
                  <a:schemeClr val="tx1"/>
                </a:solidFill>
                <a:latin typeface="+mj-lt"/>
                <a:ea typeface="+mj-ea"/>
                <a:cs typeface="+mj-cs"/>
              </a:rPr>
              <a:t>Theme:-</a:t>
            </a:r>
          </a:p>
          <a:p>
            <a:pPr algn="l" fontAlgn="base"/>
            <a:r>
              <a:rPr lang="en-US" sz="2000" dirty="0" smtClean="0"/>
              <a:t> </a:t>
            </a:r>
            <a:r>
              <a:rPr lang="en-US" sz="2000" dirty="0" smtClean="0">
                <a:solidFill>
                  <a:schemeClr val="tx1"/>
                </a:solidFill>
              </a:rPr>
              <a:t>In Ralph Waldo Emerson’s poem named Ode to Beauty, the tone seems to be bittersweet. He speaks of beauty as a tough tyrant or controller, but as something light and sweet that fills the air with happiness and pleasure. Beauty is something one cannot control, and that comes without warning. Beauty seeks the young, and is what will keep us so. Emerson speaks about beauty as if it is an old friend, like he knows beauty well. It’s amazing that Emerson still finds beauty in the world even after experiencing so much loss in his lifetime.</a:t>
            </a:r>
          </a:p>
          <a:p>
            <a:pPr algn="l" fontAlgn="base"/>
            <a:r>
              <a:rPr lang="en-US" sz="2000" dirty="0" smtClean="0">
                <a:solidFill>
                  <a:schemeClr val="tx1"/>
                </a:solidFill>
              </a:rPr>
              <a:t>     Emerson sees beauty as some divine power, as if he worships it. The tone of the poem is light and airy, and speaks fondly of his experiences with beauty and how he sees it. He conveys the message in the poem that not everyone has experienced beauty, and that those people are of an unhappy and ignorant breed. He says that the origin of beauty derives from the Gardens of Eden, because it is some part of a divine being.</a:t>
            </a:r>
          </a:p>
          <a:p>
            <a:pPr algn="l" fontAlgn="base"/>
            <a:r>
              <a:rPr lang="en-US" sz="2000" dirty="0" smtClean="0">
                <a:solidFill>
                  <a:schemeClr val="tx1"/>
                </a:solidFill>
              </a:rPr>
              <a:t>     In order to make this divine being of beauty clear in his Ode to Beauty, Emerson uses extremely detailed descriptions. He describes the little details of nature that he finds beautiful, such as an acorn or how a wave is shaped. Emerson says that beauty is everywhere, throughout all living things; but at the same time he makes it sound like some far away fairytale that isn't quite tangible for mankind. Yet beauty is always there to make an impression on its young </a:t>
            </a:r>
            <a:r>
              <a:rPr lang="en-US" sz="2000" dirty="0" err="1" smtClean="0">
                <a:solidFill>
                  <a:schemeClr val="tx1"/>
                </a:solidFill>
              </a:rPr>
              <a:t>vicitims</a:t>
            </a:r>
            <a:r>
              <a:rPr lang="en-US" sz="2000" dirty="0" smtClean="0">
                <a:solidFill>
                  <a:schemeClr val="tx1"/>
                </a:solidFill>
              </a:rPr>
              <a:t>. Emerson says that beauty exists in all things, but only touches some. And when beauty touches someone or something, it is changed forever because they have some sort of a mental awakening and can see the world clearly now, and all of the beauty that exists. From the simple grocery store trip, to the purple-tinted sunsets, there is beauty in all things...but only those touched by the Divine power of beauty can see it in the world.</a:t>
            </a:r>
            <a:endParaRPr lang="en-US" sz="200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a:bodyPr>
          <a:lstStyle/>
          <a:p>
            <a:pPr algn="l"/>
            <a:r>
              <a:rPr lang="en-US" sz="2400" dirty="0" smtClean="0">
                <a:solidFill>
                  <a:schemeClr val="tx1"/>
                </a:solidFill>
              </a:rPr>
              <a:t>Who gave thee, O </a:t>
            </a:r>
            <a:r>
              <a:rPr lang="en-US" sz="2400" dirty="0" err="1" smtClean="0">
                <a:solidFill>
                  <a:schemeClr val="tx1"/>
                </a:solidFill>
              </a:rPr>
              <a:t>Beauty,The</a:t>
            </a:r>
            <a:r>
              <a:rPr lang="en-US" sz="2400" dirty="0" smtClean="0">
                <a:solidFill>
                  <a:schemeClr val="tx1"/>
                </a:solidFill>
              </a:rPr>
              <a:t> keys of this breast,—Too credulous </a:t>
            </a:r>
            <a:r>
              <a:rPr lang="en-US" sz="2400" dirty="0" err="1" smtClean="0">
                <a:solidFill>
                  <a:schemeClr val="tx1"/>
                </a:solidFill>
              </a:rPr>
              <a:t>loverOf</a:t>
            </a:r>
            <a:r>
              <a:rPr lang="en-US" sz="2400" dirty="0" smtClean="0">
                <a:solidFill>
                  <a:schemeClr val="tx1"/>
                </a:solidFill>
              </a:rPr>
              <a:t> blest and </a:t>
            </a:r>
            <a:r>
              <a:rPr lang="en-US" sz="2400" dirty="0" err="1" smtClean="0">
                <a:solidFill>
                  <a:schemeClr val="tx1"/>
                </a:solidFill>
              </a:rPr>
              <a:t>unblest?Say</a:t>
            </a:r>
            <a:r>
              <a:rPr lang="en-US" sz="2400" dirty="0" smtClean="0">
                <a:solidFill>
                  <a:schemeClr val="tx1"/>
                </a:solidFill>
              </a:rPr>
              <a:t>, when in lapsed </a:t>
            </a:r>
            <a:r>
              <a:rPr lang="en-US" sz="2400" dirty="0" err="1" smtClean="0">
                <a:solidFill>
                  <a:schemeClr val="tx1"/>
                </a:solidFill>
              </a:rPr>
              <a:t>agesThee</a:t>
            </a:r>
            <a:r>
              <a:rPr lang="en-US" sz="2400" dirty="0" smtClean="0">
                <a:solidFill>
                  <a:schemeClr val="tx1"/>
                </a:solidFill>
              </a:rPr>
              <a:t> knew I of </a:t>
            </a:r>
            <a:r>
              <a:rPr lang="en-US" sz="2400" dirty="0" err="1" smtClean="0">
                <a:solidFill>
                  <a:schemeClr val="tx1"/>
                </a:solidFill>
              </a:rPr>
              <a:t>old?Or</a:t>
            </a:r>
            <a:r>
              <a:rPr lang="en-US" sz="2400" dirty="0" smtClean="0">
                <a:solidFill>
                  <a:schemeClr val="tx1"/>
                </a:solidFill>
              </a:rPr>
              <a:t> what was the </a:t>
            </a:r>
            <a:r>
              <a:rPr lang="en-US" sz="2400" dirty="0" err="1" smtClean="0">
                <a:solidFill>
                  <a:schemeClr val="tx1"/>
                </a:solidFill>
              </a:rPr>
              <a:t>serviceFor</a:t>
            </a:r>
            <a:r>
              <a:rPr lang="en-US" sz="2400" dirty="0" smtClean="0">
                <a:solidFill>
                  <a:schemeClr val="tx1"/>
                </a:solidFill>
              </a:rPr>
              <a:t> which I was </a:t>
            </a:r>
            <a:r>
              <a:rPr lang="en-US" sz="2400" dirty="0" err="1" smtClean="0">
                <a:solidFill>
                  <a:schemeClr val="tx1"/>
                </a:solidFill>
              </a:rPr>
              <a:t>sold?When</a:t>
            </a:r>
            <a:r>
              <a:rPr lang="en-US" sz="2400" dirty="0" smtClean="0">
                <a:solidFill>
                  <a:schemeClr val="tx1"/>
                </a:solidFill>
              </a:rPr>
              <a:t> first my eyes saw </a:t>
            </a:r>
            <a:r>
              <a:rPr lang="en-US" sz="2400" dirty="0" err="1" smtClean="0">
                <a:solidFill>
                  <a:schemeClr val="tx1"/>
                </a:solidFill>
              </a:rPr>
              <a:t>thee,I</a:t>
            </a:r>
            <a:r>
              <a:rPr lang="en-US" sz="2400" dirty="0" smtClean="0">
                <a:solidFill>
                  <a:schemeClr val="tx1"/>
                </a:solidFill>
              </a:rPr>
              <a:t> found me thy </a:t>
            </a:r>
            <a:r>
              <a:rPr lang="en-US" sz="2400" dirty="0" err="1" smtClean="0">
                <a:solidFill>
                  <a:schemeClr val="tx1"/>
                </a:solidFill>
              </a:rPr>
              <a:t>thrall,By</a:t>
            </a:r>
            <a:r>
              <a:rPr lang="en-US" sz="2400" dirty="0" smtClean="0">
                <a:solidFill>
                  <a:schemeClr val="tx1"/>
                </a:solidFill>
              </a:rPr>
              <a:t> magical </a:t>
            </a:r>
            <a:r>
              <a:rPr lang="en-US" sz="2400" dirty="0" err="1" smtClean="0">
                <a:solidFill>
                  <a:schemeClr val="tx1"/>
                </a:solidFill>
              </a:rPr>
              <a:t>drawings,Sweet</a:t>
            </a:r>
            <a:r>
              <a:rPr lang="en-US" sz="2400" dirty="0" smtClean="0">
                <a:solidFill>
                  <a:schemeClr val="tx1"/>
                </a:solidFill>
              </a:rPr>
              <a:t> tyrant of </a:t>
            </a:r>
            <a:r>
              <a:rPr lang="en-US" sz="2400" dirty="0" err="1" smtClean="0">
                <a:solidFill>
                  <a:schemeClr val="tx1"/>
                </a:solidFill>
              </a:rPr>
              <a:t>all!I</a:t>
            </a:r>
            <a:r>
              <a:rPr lang="en-US" sz="2400" dirty="0" smtClean="0">
                <a:solidFill>
                  <a:schemeClr val="tx1"/>
                </a:solidFill>
              </a:rPr>
              <a:t> drank at thy </a:t>
            </a:r>
            <a:r>
              <a:rPr lang="en-US" sz="2400" dirty="0" err="1" smtClean="0">
                <a:solidFill>
                  <a:schemeClr val="tx1"/>
                </a:solidFill>
              </a:rPr>
              <a:t>fountainFalse</a:t>
            </a:r>
            <a:r>
              <a:rPr lang="en-US" sz="2400" dirty="0" smtClean="0">
                <a:solidFill>
                  <a:schemeClr val="tx1"/>
                </a:solidFill>
              </a:rPr>
              <a:t> </a:t>
            </a:r>
            <a:r>
              <a:rPr lang="en-US" sz="2400" dirty="0" err="1" smtClean="0">
                <a:solidFill>
                  <a:schemeClr val="tx1"/>
                </a:solidFill>
              </a:rPr>
              <a:t>wa</a:t>
            </a:r>
            <a:r>
              <a:rPr lang="en-US" sz="2400" dirty="0" smtClean="0">
                <a:solidFill>
                  <a:schemeClr val="tx1"/>
                </a:solidFill>
              </a:rPr>
              <a:t>...</a:t>
            </a:r>
          </a:p>
          <a:p>
            <a:pPr algn="l"/>
            <a:r>
              <a:rPr lang="en-US" sz="2400" dirty="0" smtClean="0">
                <a:solidFill>
                  <a:schemeClr val="tx1"/>
                </a:solidFill>
              </a:rPr>
              <a:t>The first line calls beauty the “phantom of an hour,” implying that beauty is fleeting.  Robinson then goes on to describe how entrancing beauty is while it lasts, although once the hour is finished, the beauty is spoiled, and its “charms are vain.”  She further writes that while in retirement, beauty remains untouched by the outside world, and remains humble, happy, and healthy.  However, in the third stanza, Robinson points out that beauty is soon lured out by the prospect of fame.  This ruins the humble and healthy girl, and leaves her pale and melancholy.  In the final stanza, Robinson compares beauty to a flower in the forest that starts growing protected by an oak tree, in the shade.  When the flower moves from its “lonely bed” however, it is destroyed by the noon sun, just as beauty is destroyed when she is lured from her isolated life by the promise of fame.</a:t>
            </a:r>
          </a:p>
          <a:p>
            <a:pPr algn="l"/>
            <a:r>
              <a:rPr lang="en-US" sz="2400" dirty="0" smtClean="0">
                <a:solidFill>
                  <a:schemeClr val="tx1"/>
                </a:solidFill>
              </a:rPr>
              <a:t/>
            </a:r>
            <a:br>
              <a:rPr lang="en-US" sz="2400" dirty="0" smtClean="0">
                <a:solidFill>
                  <a:schemeClr val="tx1"/>
                </a:solidFill>
              </a:rPr>
            </a:br>
            <a:endParaRPr lang="en-US" sz="2400" dirty="0" smtClean="0">
              <a:solidFill>
                <a:schemeClr val="tx1"/>
              </a:solidFill>
            </a:endParaRPr>
          </a:p>
          <a:p>
            <a:pPr algn="l"/>
            <a:endParaRPr lang="en-US" sz="2400" dirty="0" smtClean="0">
              <a:solidFill>
                <a:schemeClr val="tx1"/>
              </a:solidFill>
            </a:endParaRPr>
          </a:p>
          <a:p>
            <a:pPr algn="l"/>
            <a:endParaRPr lang="en-US" sz="2400" dirty="0" smtClean="0">
              <a:solidFill>
                <a:schemeClr val="tx1"/>
              </a:solidFill>
            </a:endParaRPr>
          </a:p>
          <a:p>
            <a:pPr algn="l"/>
            <a:endParaRPr lang="en-US" sz="240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 What is the conclusion of the poem ''The Solitary Reaper''? The conclusion of "The Solitary Reaper" sees the poet scale the mountain until he can no longer hear the woman's voice. But that voice remains in his heart.</a:t>
            </a:r>
            <a:endParaRPr lang="en-US" sz="2400" b="1" dirty="0"/>
          </a:p>
        </p:txBody>
      </p:sp>
    </p:spTree>
    <p:extLst>
      <p:ext uri="{BB962C8B-B14F-4D97-AF65-F5344CB8AC3E}">
        <p14:creationId xmlns:p14="http://schemas.microsoft.com/office/powerpoint/2010/main" xmlns=""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TotalTime>
  <Words>98</Words>
  <Application>Microsoft Office PowerPoint</Application>
  <PresentationFormat>Custom</PresentationFormat>
  <Paragraphs>15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WEL  - COME</vt:lpstr>
      <vt:lpstr>    B.A. Part-III (2021-22)   English Comp.  A Presentation  By  Aayesha Jabeen Saudagar on  Ode to Beauty Poetry    </vt:lpstr>
      <vt:lpstr>Introduction:–   His poem “Ode to Beauty” essentially focuses on the idea that how the simplicity of nature, the austerity of nature is the pinnacle of beauty in life and how beauty exists in trivial little things that demand a gaze of appreciation. The interaction with the beauty of nature changes you altogether.</vt:lpstr>
      <vt:lpstr>Slide 4</vt:lpstr>
      <vt:lpstr>Slide 5</vt:lpstr>
      <vt:lpstr> Conclusion:-  What is the conclusion of the poem ''The Solitary Reaper''? The conclusion of "The Solitary Reaper" sees the poet scale the mountain until he can no longer hear the woman's voice. But that voice remains in his heart.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56</cp:revision>
  <dcterms:created xsi:type="dcterms:W3CDTF">2022-05-11T02:18:21Z</dcterms:created>
  <dcterms:modified xsi:type="dcterms:W3CDTF">2023-04-26T10:28:08Z</dcterms:modified>
</cp:coreProperties>
</file>