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846" r:id="rId1"/>
  </p:sldMasterIdLst>
  <p:sldIdLst>
    <p:sldId id="256" r:id="rId2"/>
    <p:sldId id="257" r:id="rId3"/>
    <p:sldId id="258" r:id="rId4"/>
    <p:sldId id="260" r:id="rId5"/>
    <p:sldId id="266" r:id="rId6"/>
    <p:sldId id="265" r:id="rId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32767"/>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63" d="100"/>
          <a:sy n="63" d="100"/>
        </p:scale>
        <p:origin x="-126" y="-210"/>
      </p:cViewPr>
      <p:guideLst>
        <p:guide orient="horz" pos="2160"/>
        <p:guide pos="384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32"/>
            <a:ext cx="103632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48A87A34-81AB-432B-8DAE-1953F412C126}" type="datetimeFigureOut">
              <a:rPr lang="en-US" smtClean="0"/>
              <a:pPr/>
              <a:t>4/26/2023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8A87A34-81AB-432B-8DAE-1953F412C126}" type="datetimeFigureOut">
              <a:rPr lang="en-US" smtClean="0"/>
              <a:pPr/>
              <a:t>4/26/2023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45"/>
            <a:ext cx="27432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09600" y="274645"/>
            <a:ext cx="80264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8A87A34-81AB-432B-8DAE-1953F412C126}" type="datetimeFigureOut">
              <a:rPr lang="en-US" smtClean="0"/>
              <a:pPr/>
              <a:t>4/26/2023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8A87A34-81AB-432B-8DAE-1953F412C126}" type="datetimeFigureOut">
              <a:rPr lang="en-US" smtClean="0"/>
              <a:pPr/>
              <a:t>4/26/2023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7"/>
            <a:ext cx="103632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8A87A34-81AB-432B-8DAE-1953F412C126}" type="datetimeFigureOut">
              <a:rPr lang="en-US" smtClean="0"/>
              <a:pPr/>
              <a:t>4/26/2023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09600" y="1600206"/>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97600" y="1600206"/>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48A87A34-81AB-432B-8DAE-1953F412C126}" type="datetimeFigureOut">
              <a:rPr lang="en-US" smtClean="0"/>
              <a:pPr/>
              <a:t>4/26/2023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93372"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93372"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48A87A34-81AB-432B-8DAE-1953F412C126}" type="datetimeFigureOut">
              <a:rPr lang="en-US" smtClean="0"/>
              <a:pPr/>
              <a:t>4/26/2023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48A87A34-81AB-432B-8DAE-1953F412C126}" type="datetimeFigureOut">
              <a:rPr lang="en-US" smtClean="0"/>
              <a:pPr/>
              <a:t>4/26/2023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smtClean="0"/>
              <a:pPr/>
              <a:t>4/26/2023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3" y="273050"/>
            <a:ext cx="4011084"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4766733" y="273057"/>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09603" y="1435103"/>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smtClean="0"/>
              <a:pPr/>
              <a:t>4/26/2023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smtClean="0"/>
              <a:pPr/>
              <a:t>4/26/2023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609600" y="1600206"/>
            <a:ext cx="109728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609600" y="6356357"/>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8A87A34-81AB-432B-8DAE-1953F412C126}" type="datetimeFigureOut">
              <a:rPr lang="en-US" smtClean="0"/>
              <a:pPr/>
              <a:t>4/26/2023</a:t>
            </a:fld>
            <a:endParaRPr lang="en-US" dirty="0"/>
          </a:p>
        </p:txBody>
      </p:sp>
      <p:sp>
        <p:nvSpPr>
          <p:cNvPr id="5" name="Footer Placeholder 4"/>
          <p:cNvSpPr>
            <a:spLocks noGrp="1"/>
          </p:cNvSpPr>
          <p:nvPr>
            <p:ph type="ftr" sz="quarter" idx="3"/>
          </p:nvPr>
        </p:nvSpPr>
        <p:spPr>
          <a:xfrm>
            <a:off x="4165600" y="6356357"/>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737600" y="6356357"/>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D22F896-40B5-4ADD-8801-0D06FADFA095}"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847" r:id="rId1"/>
    <p:sldLayoutId id="2147483848" r:id="rId2"/>
    <p:sldLayoutId id="2147483849" r:id="rId3"/>
    <p:sldLayoutId id="2147483850" r:id="rId4"/>
    <p:sldLayoutId id="2147483851" r:id="rId5"/>
    <p:sldLayoutId id="2147483852" r:id="rId6"/>
    <p:sldLayoutId id="2147483853" r:id="rId7"/>
    <p:sldLayoutId id="2147483854" r:id="rId8"/>
    <p:sldLayoutId id="2147483855" r:id="rId9"/>
    <p:sldLayoutId id="2147483856" r:id="rId10"/>
    <p:sldLayoutId id="2147483857"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29D346AA-B9CD-DD4C-39B8-6F4AA6924B4F}"/>
              </a:ext>
            </a:extLst>
          </p:cNvPr>
          <p:cNvSpPr>
            <a:spLocks noGrp="1"/>
          </p:cNvSpPr>
          <p:nvPr>
            <p:ph type="ctrTitle"/>
          </p:nvPr>
        </p:nvSpPr>
        <p:spPr>
          <a:xfrm>
            <a:off x="1905000" y="2286000"/>
            <a:ext cx="8688464" cy="1694259"/>
          </a:xfrm>
        </p:spPr>
        <p:txBody>
          <a:bodyPr>
            <a:noAutofit/>
          </a:bodyPr>
          <a:lstStyle/>
          <a:p>
            <a:r>
              <a:rPr lang="en-GB" sz="11500" b="1" i="1" dirty="0" smtClean="0">
                <a:solidFill>
                  <a:srgbClr val="FF0000"/>
                </a:solidFill>
              </a:rPr>
              <a:t>WEL  - COME</a:t>
            </a:r>
            <a:endParaRPr lang="en-US" sz="11500" b="1" i="1" dirty="0">
              <a:solidFill>
                <a:srgbClr val="FF0000"/>
              </a:solidFill>
            </a:endParaRPr>
          </a:p>
        </p:txBody>
      </p:sp>
    </p:spTree>
    <p:extLst>
      <p:ext uri="{BB962C8B-B14F-4D97-AF65-F5344CB8AC3E}">
        <p14:creationId xmlns="" xmlns:p14="http://schemas.microsoft.com/office/powerpoint/2010/main" val="354531512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06AC4DA3-C69C-A448-4458-D517083BBAAA}"/>
              </a:ext>
            </a:extLst>
          </p:cNvPr>
          <p:cNvSpPr>
            <a:spLocks noGrp="1"/>
          </p:cNvSpPr>
          <p:nvPr>
            <p:ph type="ctrTitle"/>
          </p:nvPr>
        </p:nvSpPr>
        <p:spPr>
          <a:xfrm>
            <a:off x="381000" y="1981200"/>
            <a:ext cx="10287000" cy="4648200"/>
          </a:xfrm>
        </p:spPr>
        <p:txBody>
          <a:bodyPr>
            <a:normAutofit/>
          </a:bodyPr>
          <a:lstStyle/>
          <a:p>
            <a:pPr marL="342900" indent="-342900"/>
            <a:r>
              <a:rPr lang="en-US" sz="2400" i="1" dirty="0"/>
              <a:t>    </a:t>
            </a:r>
            <a:r>
              <a:rPr lang="en-US" sz="2400" i="1" dirty="0" smtClean="0"/>
              <a:t>B.A. Part-III </a:t>
            </a:r>
            <a:r>
              <a:rPr lang="en-US" sz="2400" i="1" dirty="0"/>
              <a:t>(</a:t>
            </a:r>
            <a:r>
              <a:rPr lang="en-US" sz="2400" i="1" dirty="0" smtClean="0"/>
              <a:t>2021-22) </a:t>
            </a:r>
            <a:r>
              <a:rPr lang="en-US" sz="2400" i="1" dirty="0"/>
              <a:t/>
            </a:r>
            <a:br>
              <a:rPr lang="en-US" sz="2400" i="1" dirty="0"/>
            </a:br>
            <a:r>
              <a:rPr lang="en-US" sz="2400" i="1" dirty="0" smtClean="0"/>
              <a:t> </a:t>
            </a:r>
            <a:r>
              <a:rPr lang="en-US" sz="2400" b="1" i="1" dirty="0" smtClean="0"/>
              <a:t>English Comp.</a:t>
            </a:r>
            <a:r>
              <a:rPr lang="en-US" sz="2400" i="1" dirty="0"/>
              <a:t/>
            </a:r>
            <a:br>
              <a:rPr lang="en-US" sz="2400" i="1" dirty="0"/>
            </a:br>
            <a:r>
              <a:rPr lang="en-US" sz="2400" i="1" dirty="0" smtClean="0"/>
              <a:t> </a:t>
            </a:r>
            <a:br>
              <a:rPr lang="en-US" sz="2400" i="1" dirty="0" smtClean="0"/>
            </a:br>
            <a:r>
              <a:rPr lang="en-US" sz="2400" i="1" dirty="0"/>
              <a:t/>
            </a:r>
            <a:br>
              <a:rPr lang="en-US" sz="2400" i="1" dirty="0"/>
            </a:br>
            <a:r>
              <a:rPr lang="en-US" sz="2400" i="1" dirty="0"/>
              <a:t>A Presentation</a:t>
            </a:r>
            <a:br>
              <a:rPr lang="en-US" sz="2400" i="1" dirty="0"/>
            </a:br>
            <a:r>
              <a:rPr lang="en-US" sz="2400" i="1" dirty="0"/>
              <a:t> By </a:t>
            </a:r>
            <a:br>
              <a:rPr lang="en-US" sz="2400" i="1" dirty="0"/>
            </a:br>
            <a:r>
              <a:rPr lang="en-US" sz="2400" b="1" i="1" dirty="0" err="1" smtClean="0"/>
              <a:t>Aayesha</a:t>
            </a:r>
            <a:r>
              <a:rPr lang="en-US" sz="2400" b="1" i="1" dirty="0" smtClean="0"/>
              <a:t> </a:t>
            </a:r>
            <a:r>
              <a:rPr lang="en-US" sz="2400" b="1" i="1" dirty="0" err="1" smtClean="0"/>
              <a:t>Jabeen</a:t>
            </a:r>
            <a:r>
              <a:rPr lang="en-US" sz="2400" b="1" i="1" dirty="0" smtClean="0"/>
              <a:t> </a:t>
            </a:r>
            <a:r>
              <a:rPr lang="en-US" sz="2400" b="1" i="1" dirty="0" err="1" smtClean="0"/>
              <a:t>Saudagar</a:t>
            </a:r>
            <a:r>
              <a:rPr lang="en-US" sz="2400" i="1" dirty="0"/>
              <a:t/>
            </a:r>
            <a:br>
              <a:rPr lang="en-US" sz="2400" i="1" dirty="0"/>
            </a:br>
            <a:r>
              <a:rPr lang="en-US" sz="2400" i="1" dirty="0"/>
              <a:t>on</a:t>
            </a:r>
            <a:br>
              <a:rPr lang="en-US" sz="2400" i="1" dirty="0"/>
            </a:br>
            <a:r>
              <a:rPr lang="en-US" sz="2400" i="1" dirty="0" smtClean="0"/>
              <a:t> </a:t>
            </a:r>
            <a:r>
              <a:rPr lang="en-US" sz="2400" b="1" i="1" dirty="0" smtClean="0"/>
              <a:t>Communication Skills </a:t>
            </a:r>
            <a:r>
              <a:rPr lang="en-US" sz="2400" i="1" dirty="0" smtClean="0"/>
              <a:t> </a:t>
            </a:r>
            <a:br>
              <a:rPr lang="en-US" sz="2400" i="1" dirty="0" smtClean="0"/>
            </a:br>
            <a:endParaRPr lang="en-US" sz="2400" dirty="0"/>
          </a:p>
        </p:txBody>
      </p:sp>
      <p:sp>
        <p:nvSpPr>
          <p:cNvPr id="3" name="Content Placeholder 2">
            <a:extLst>
              <a:ext uri="{FF2B5EF4-FFF2-40B4-BE49-F238E27FC236}">
                <a16:creationId xmlns="" xmlns:a16="http://schemas.microsoft.com/office/drawing/2014/main" id="{675B5E47-157E-D6AF-3738-76E6C307465F}"/>
              </a:ext>
            </a:extLst>
          </p:cNvPr>
          <p:cNvSpPr>
            <a:spLocks noGrp="1"/>
          </p:cNvSpPr>
          <p:nvPr>
            <p:ph type="subTitle" idx="1"/>
          </p:nvPr>
        </p:nvSpPr>
        <p:spPr>
          <a:xfrm>
            <a:off x="457200" y="228600"/>
            <a:ext cx="11298470" cy="1828800"/>
          </a:xfrm>
        </p:spPr>
        <p:txBody>
          <a:bodyPr>
            <a:noAutofit/>
          </a:bodyPr>
          <a:lstStyle/>
          <a:p>
            <a:pPr marL="857250" indent="-857250" algn="ctr">
              <a:lnSpc>
                <a:spcPct val="100000"/>
              </a:lnSpc>
            </a:pPr>
            <a:r>
              <a:rPr lang="en-GB" sz="6600" b="1" i="1" dirty="0" smtClean="0">
                <a:solidFill>
                  <a:srgbClr val="00B0F0"/>
                </a:solidFill>
              </a:rPr>
              <a:t> </a:t>
            </a:r>
            <a:r>
              <a:rPr lang="en-US" sz="3600" b="1" i="1" dirty="0" smtClean="0">
                <a:solidFill>
                  <a:schemeClr val="tx1"/>
                </a:solidFill>
              </a:rPr>
              <a:t>Union Education Society's</a:t>
            </a:r>
          </a:p>
          <a:p>
            <a:pPr marL="857250" indent="-857250"/>
            <a:r>
              <a:rPr lang="en-US" sz="3600" b="1" i="1" dirty="0" err="1" smtClean="0">
                <a:solidFill>
                  <a:schemeClr val="tx1"/>
                </a:solidFill>
              </a:rPr>
              <a:t>Mahila</a:t>
            </a:r>
            <a:r>
              <a:rPr lang="en-US" sz="3600" b="1" i="1" dirty="0" smtClean="0">
                <a:solidFill>
                  <a:schemeClr val="tx1"/>
                </a:solidFill>
              </a:rPr>
              <a:t> </a:t>
            </a:r>
            <a:r>
              <a:rPr lang="en-US" sz="3600" b="1" i="1" dirty="0" err="1" smtClean="0">
                <a:solidFill>
                  <a:schemeClr val="tx1"/>
                </a:solidFill>
              </a:rPr>
              <a:t>Mahavidyalaya</a:t>
            </a:r>
            <a:r>
              <a:rPr lang="en-US" sz="3600" b="1" i="1" dirty="0" smtClean="0">
                <a:solidFill>
                  <a:schemeClr val="tx1"/>
                </a:solidFill>
              </a:rPr>
              <a:t>, </a:t>
            </a:r>
            <a:r>
              <a:rPr lang="en-US" sz="3600" b="1" i="1" dirty="0" err="1" smtClean="0">
                <a:solidFill>
                  <a:schemeClr val="tx1"/>
                </a:solidFill>
              </a:rPr>
              <a:t>Solapur</a:t>
            </a:r>
            <a:r>
              <a:rPr lang="en-US" sz="3600" b="1" i="1" dirty="0" smtClean="0">
                <a:solidFill>
                  <a:schemeClr val="tx1"/>
                </a:solidFill>
              </a:rPr>
              <a:t>.</a:t>
            </a:r>
            <a:endParaRPr lang="en-US" sz="6600" b="1" i="1" dirty="0">
              <a:solidFill>
                <a:schemeClr val="tx1"/>
              </a:solidFill>
            </a:endParaRPr>
          </a:p>
        </p:txBody>
      </p:sp>
    </p:spTree>
    <p:extLst>
      <p:ext uri="{BB962C8B-B14F-4D97-AF65-F5344CB8AC3E}">
        <p14:creationId xmlns="" xmlns:p14="http://schemas.microsoft.com/office/powerpoint/2010/main" val="299556447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D039DE36-0140-A998-B91D-D8C26EBDC87D}"/>
              </a:ext>
            </a:extLst>
          </p:cNvPr>
          <p:cNvSpPr>
            <a:spLocks noGrp="1"/>
          </p:cNvSpPr>
          <p:nvPr>
            <p:ph type="ctrTitle"/>
          </p:nvPr>
        </p:nvSpPr>
        <p:spPr>
          <a:xfrm rot="10800000" flipV="1">
            <a:off x="0" y="1219200"/>
            <a:ext cx="11049000" cy="4572000"/>
          </a:xfrm>
        </p:spPr>
        <p:txBody>
          <a:bodyPr>
            <a:normAutofit fontScale="90000"/>
          </a:bodyPr>
          <a:lstStyle/>
          <a:p>
            <a:pPr algn="l"/>
            <a:r>
              <a:rPr lang="en-US" sz="3600" b="1" dirty="0" smtClean="0"/>
              <a:t>Introduction</a:t>
            </a:r>
            <a:r>
              <a:rPr lang="en-US" sz="3600" dirty="0" smtClean="0"/>
              <a:t>:– </a:t>
            </a:r>
            <a:br>
              <a:rPr lang="en-US" sz="3600" dirty="0" smtClean="0"/>
            </a:br>
            <a:r>
              <a:rPr lang="en-US" sz="3600" dirty="0" smtClean="0"/>
              <a:t> </a:t>
            </a:r>
            <a:r>
              <a:rPr lang="en-US" sz="2800" b="1" dirty="0" smtClean="0"/>
              <a:t>Literacy skills:</a:t>
            </a:r>
            <a:r>
              <a:rPr lang="en-US" sz="3600" dirty="0" smtClean="0"/>
              <a:t> </a:t>
            </a:r>
            <a:r>
              <a:rPr lang="en-US" sz="2800" dirty="0" smtClean="0"/>
              <a:t>Being literate means having the skills to be able to read, write and speak to understand and create meaning.</a:t>
            </a:r>
            <a:br>
              <a:rPr lang="en-US" sz="2800" dirty="0" smtClean="0"/>
            </a:br>
            <a:r>
              <a:rPr lang="en-US" sz="3600" dirty="0" smtClean="0"/>
              <a:t> </a:t>
            </a:r>
            <a:r>
              <a:rPr lang="en-US" sz="2400" b="1" dirty="0" smtClean="0"/>
              <a:t>Life skills:</a:t>
            </a:r>
            <a:r>
              <a:rPr lang="en-US" sz="3200" dirty="0" smtClean="0"/>
              <a:t> </a:t>
            </a:r>
            <a:r>
              <a:rPr lang="en-US" sz="2700" dirty="0" smtClean="0"/>
              <a:t>The World Health Organization defines life-skills as, "abilities for adaptive and positive </a:t>
            </a:r>
            <a:r>
              <a:rPr lang="en-US" sz="2700" dirty="0" err="1" smtClean="0"/>
              <a:t>behaviour</a:t>
            </a:r>
            <a:r>
              <a:rPr lang="en-US" sz="2700" dirty="0" smtClean="0"/>
              <a:t> that enable individuals to deal effectively with the demands and challenges of everyday life." Thus, life skills are basic skills that help individuals in leading a meaningful life and better adjustment in the society.</a:t>
            </a:r>
            <a:br>
              <a:rPr lang="en-US" sz="2700" dirty="0" smtClean="0"/>
            </a:br>
            <a:r>
              <a:rPr lang="en-US" sz="3600" dirty="0" smtClean="0"/>
              <a:t> </a:t>
            </a:r>
            <a:r>
              <a:rPr lang="en-US" sz="2400" b="1" dirty="0" smtClean="0"/>
              <a:t>Other skills:</a:t>
            </a:r>
            <a:r>
              <a:rPr lang="en-US" sz="3200" dirty="0" smtClean="0"/>
              <a:t> </a:t>
            </a:r>
            <a:r>
              <a:rPr lang="en-US" sz="2400" dirty="0" err="1" smtClean="0"/>
              <a:t>Communication,Customer</a:t>
            </a:r>
            <a:r>
              <a:rPr lang="en-US" sz="2400" dirty="0" smtClean="0"/>
              <a:t> </a:t>
            </a:r>
            <a:r>
              <a:rPr lang="en-US" sz="2400" dirty="0" err="1" smtClean="0"/>
              <a:t>service,Problem-solving,Time</a:t>
            </a:r>
            <a:r>
              <a:rPr lang="en-US" sz="2400" dirty="0" smtClean="0"/>
              <a:t> </a:t>
            </a:r>
            <a:r>
              <a:rPr lang="en-US" sz="2400" dirty="0" err="1" smtClean="0"/>
              <a:t>management,Leadership</a:t>
            </a:r>
            <a:r>
              <a:rPr lang="en-US" sz="2400" dirty="0" smtClean="0"/>
              <a:t/>
            </a:r>
            <a:br>
              <a:rPr lang="en-US" sz="2400" dirty="0" smtClean="0"/>
            </a:br>
            <a:r>
              <a:rPr lang="en-US" sz="2400" dirty="0" smtClean="0"/>
              <a:t>Hard skills are usually teachable while soft skills are typically personality traits that are much harder to develop and therefore extremely valuable to employers. In most cases, your soft skills can enhance your hard skills. For example, if you’re a detail-oriented software developer skilled in a computer programming language, you’ll likely be able to catch errors and correct issues in the code you and your team create.</a:t>
            </a:r>
            <a:br>
              <a:rPr lang="en-US" sz="2400" dirty="0" smtClean="0"/>
            </a:br>
            <a:r>
              <a:rPr lang="en-US" sz="2700" dirty="0" smtClean="0"/>
              <a:t>.</a:t>
            </a:r>
            <a:br>
              <a:rPr lang="en-US" sz="2700" dirty="0" smtClean="0"/>
            </a:br>
            <a:r>
              <a:rPr lang="en-IN" sz="2700" dirty="0" smtClean="0"/>
              <a:t/>
            </a:r>
            <a:br>
              <a:rPr lang="en-IN" sz="2700" dirty="0" smtClean="0"/>
            </a:br>
            <a:r>
              <a:rPr lang="en-US" sz="3600" dirty="0" smtClean="0"/>
              <a:t/>
            </a:r>
            <a:br>
              <a:rPr lang="en-US" sz="3600" dirty="0" smtClean="0"/>
            </a:br>
            <a:endParaRPr lang="en-US" sz="3600" b="1" dirty="0">
              <a:solidFill>
                <a:srgbClr val="FF0000"/>
              </a:solidFill>
            </a:endParaRPr>
          </a:p>
        </p:txBody>
      </p:sp>
      <p:sp>
        <p:nvSpPr>
          <p:cNvPr id="3" name="Content Placeholder 2">
            <a:extLst>
              <a:ext uri="{FF2B5EF4-FFF2-40B4-BE49-F238E27FC236}">
                <a16:creationId xmlns="" xmlns:a16="http://schemas.microsoft.com/office/drawing/2014/main" id="{2FD6F853-8235-0F03-8C68-9994936A8BD6}"/>
              </a:ext>
            </a:extLst>
          </p:cNvPr>
          <p:cNvSpPr>
            <a:spLocks noGrp="1"/>
          </p:cNvSpPr>
          <p:nvPr>
            <p:ph type="subTitle" idx="1"/>
          </p:nvPr>
        </p:nvSpPr>
        <p:spPr>
          <a:xfrm>
            <a:off x="457200" y="3962400"/>
            <a:ext cx="10515600" cy="4038600"/>
          </a:xfrm>
        </p:spPr>
        <p:txBody>
          <a:bodyPr>
            <a:noAutofit/>
          </a:bodyPr>
          <a:lstStyle/>
          <a:p>
            <a:pPr marL="342900" indent="-342900" algn="l"/>
            <a:r>
              <a:rPr lang="en-US" dirty="0" smtClean="0">
                <a:solidFill>
                  <a:schemeClr val="tx1"/>
                </a:solidFill>
                <a:latin typeface="+mj-lt"/>
                <a:ea typeface="+mj-ea"/>
                <a:cs typeface="+mj-cs"/>
              </a:rPr>
              <a:t>.</a:t>
            </a:r>
            <a:endParaRPr lang="en-US" dirty="0">
              <a:solidFill>
                <a:schemeClr val="tx1"/>
              </a:solidFill>
              <a:latin typeface="+mj-lt"/>
              <a:ea typeface="+mj-ea"/>
              <a:cs typeface="+mj-cs"/>
            </a:endParaRPr>
          </a:p>
        </p:txBody>
      </p:sp>
    </p:spTree>
    <p:extLst>
      <p:ext uri="{BB962C8B-B14F-4D97-AF65-F5344CB8AC3E}">
        <p14:creationId xmlns="" xmlns:p14="http://schemas.microsoft.com/office/powerpoint/2010/main" val="378290701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CA33BE92-7E0C-B29A-A39F-A0C7F7679EFB}"/>
              </a:ext>
            </a:extLst>
          </p:cNvPr>
          <p:cNvSpPr>
            <a:spLocks noGrp="1"/>
          </p:cNvSpPr>
          <p:nvPr>
            <p:ph type="ctrTitle"/>
          </p:nvPr>
        </p:nvSpPr>
        <p:spPr>
          <a:xfrm>
            <a:off x="228600" y="5638800"/>
            <a:ext cx="11506200" cy="3810000"/>
          </a:xfrm>
        </p:spPr>
        <p:txBody>
          <a:bodyPr anchor="b">
            <a:noAutofit/>
          </a:bodyPr>
          <a:lstStyle/>
          <a:p>
            <a:pPr algn="l"/>
            <a:endParaRPr lang="en-US" sz="2800" dirty="0"/>
          </a:p>
        </p:txBody>
      </p:sp>
      <p:sp>
        <p:nvSpPr>
          <p:cNvPr id="3" name="Content Placeholder 2">
            <a:extLst>
              <a:ext uri="{FF2B5EF4-FFF2-40B4-BE49-F238E27FC236}">
                <a16:creationId xmlns="" xmlns:a16="http://schemas.microsoft.com/office/drawing/2014/main" id="{EE9FC7A4-E746-452A-3F85-2E299C1B5E6E}"/>
              </a:ext>
            </a:extLst>
          </p:cNvPr>
          <p:cNvSpPr>
            <a:spLocks noGrp="1"/>
          </p:cNvSpPr>
          <p:nvPr>
            <p:ph type="subTitle" idx="1"/>
          </p:nvPr>
        </p:nvSpPr>
        <p:spPr>
          <a:xfrm rot="10800000" flipV="1">
            <a:off x="0" y="0"/>
            <a:ext cx="11811000" cy="6858000"/>
          </a:xfrm>
        </p:spPr>
        <p:txBody>
          <a:bodyPr>
            <a:normAutofit/>
          </a:bodyPr>
          <a:lstStyle/>
          <a:p>
            <a:pPr marL="342900" indent="-342900" algn="l"/>
            <a:r>
              <a:rPr lang="en-US" sz="2400" b="1" dirty="0" smtClean="0">
                <a:solidFill>
                  <a:schemeClr val="tx1"/>
                </a:solidFill>
                <a:latin typeface="+mj-lt"/>
                <a:ea typeface="+mj-ea"/>
                <a:cs typeface="+mj-cs"/>
              </a:rPr>
              <a:t>Theme:-</a:t>
            </a:r>
          </a:p>
          <a:p>
            <a:pPr marL="342900" indent="-342900" algn="l"/>
            <a:r>
              <a:rPr lang="en-US" sz="2400" b="1" dirty="0" smtClean="0">
                <a:solidFill>
                  <a:schemeClr val="tx1"/>
                </a:solidFill>
              </a:rPr>
              <a:t>Literacy skills:                                                                  Life skills:</a:t>
            </a:r>
            <a:endParaRPr lang="en-US" sz="2400" b="1" dirty="0" smtClean="0">
              <a:solidFill>
                <a:schemeClr val="tx1"/>
              </a:solidFill>
              <a:latin typeface="+mj-lt"/>
              <a:ea typeface="+mj-ea"/>
              <a:cs typeface="+mj-cs"/>
            </a:endParaRPr>
          </a:p>
          <a:p>
            <a:pPr marL="342900" indent="-342900" algn="l"/>
            <a:endParaRPr lang="en-US" sz="2400" b="1" dirty="0" smtClean="0">
              <a:solidFill>
                <a:schemeClr val="tx1"/>
              </a:solidFill>
              <a:latin typeface="+mj-lt"/>
              <a:ea typeface="+mj-ea"/>
              <a:cs typeface="+mj-cs"/>
            </a:endParaRPr>
          </a:p>
        </p:txBody>
      </p:sp>
      <p:pic>
        <p:nvPicPr>
          <p:cNvPr id="4" name="Picture 3" descr="download.png"/>
          <p:cNvPicPr>
            <a:picLocks noChangeAspect="1"/>
          </p:cNvPicPr>
          <p:nvPr/>
        </p:nvPicPr>
        <p:blipFill>
          <a:blip r:embed="rId2"/>
          <a:stretch>
            <a:fillRect/>
          </a:stretch>
        </p:blipFill>
        <p:spPr>
          <a:xfrm>
            <a:off x="762000" y="1371600"/>
            <a:ext cx="5162550" cy="3757612"/>
          </a:xfrm>
          <a:prstGeom prst="rect">
            <a:avLst/>
          </a:prstGeom>
        </p:spPr>
      </p:pic>
      <p:pic>
        <p:nvPicPr>
          <p:cNvPr id="5" name="Picture 4" descr="fpsyg-08-01897-g010.jpg"/>
          <p:cNvPicPr>
            <a:picLocks noChangeAspect="1"/>
          </p:cNvPicPr>
          <p:nvPr/>
        </p:nvPicPr>
        <p:blipFill>
          <a:blip r:embed="rId3"/>
          <a:stretch>
            <a:fillRect/>
          </a:stretch>
        </p:blipFill>
        <p:spPr>
          <a:xfrm>
            <a:off x="6401562" y="914400"/>
            <a:ext cx="4876038" cy="4267200"/>
          </a:xfrm>
          <a:prstGeom prst="rect">
            <a:avLst/>
          </a:prstGeom>
        </p:spPr>
      </p:pic>
    </p:spTree>
    <p:extLst>
      <p:ext uri="{BB962C8B-B14F-4D97-AF65-F5344CB8AC3E}">
        <p14:creationId xmlns="" xmlns:p14="http://schemas.microsoft.com/office/powerpoint/2010/main" val="210600207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CA33BE92-7E0C-B29A-A39F-A0C7F7679EFB}"/>
              </a:ext>
            </a:extLst>
          </p:cNvPr>
          <p:cNvSpPr>
            <a:spLocks noGrp="1"/>
          </p:cNvSpPr>
          <p:nvPr>
            <p:ph type="ctrTitle"/>
          </p:nvPr>
        </p:nvSpPr>
        <p:spPr>
          <a:xfrm>
            <a:off x="228600" y="5638800"/>
            <a:ext cx="11506200" cy="3810000"/>
          </a:xfrm>
        </p:spPr>
        <p:txBody>
          <a:bodyPr anchor="b">
            <a:noAutofit/>
          </a:bodyPr>
          <a:lstStyle/>
          <a:p>
            <a:pPr algn="l"/>
            <a:endParaRPr lang="en-US" sz="2800" dirty="0"/>
          </a:p>
        </p:txBody>
      </p:sp>
      <p:sp>
        <p:nvSpPr>
          <p:cNvPr id="3" name="Content Placeholder 2">
            <a:extLst>
              <a:ext uri="{FF2B5EF4-FFF2-40B4-BE49-F238E27FC236}">
                <a16:creationId xmlns="" xmlns:a16="http://schemas.microsoft.com/office/drawing/2014/main" id="{EE9FC7A4-E746-452A-3F85-2E299C1B5E6E}"/>
              </a:ext>
            </a:extLst>
          </p:cNvPr>
          <p:cNvSpPr>
            <a:spLocks noGrp="1"/>
          </p:cNvSpPr>
          <p:nvPr>
            <p:ph type="subTitle" idx="1"/>
          </p:nvPr>
        </p:nvSpPr>
        <p:spPr>
          <a:xfrm rot="10800000" flipV="1">
            <a:off x="0" y="0"/>
            <a:ext cx="11811000" cy="6858000"/>
          </a:xfrm>
        </p:spPr>
        <p:txBody>
          <a:bodyPr>
            <a:normAutofit/>
          </a:bodyPr>
          <a:lstStyle/>
          <a:p>
            <a:pPr algn="l"/>
            <a:r>
              <a:rPr lang="en-US" sz="2400" b="1" dirty="0" smtClean="0">
                <a:solidFill>
                  <a:schemeClr val="tx1"/>
                </a:solidFill>
              </a:rPr>
              <a:t>Other skills:</a:t>
            </a:r>
          </a:p>
          <a:p>
            <a:pPr algn="l"/>
            <a:endParaRPr lang="en-US" sz="2400" dirty="0">
              <a:solidFill>
                <a:schemeClr val="tx1"/>
              </a:solidFill>
            </a:endParaRPr>
          </a:p>
        </p:txBody>
      </p:sp>
      <p:pic>
        <p:nvPicPr>
          <p:cNvPr id="4" name="Picture 3" descr="0_N53u-A_ib2ccSE6u.png"/>
          <p:cNvPicPr>
            <a:picLocks noChangeAspect="1"/>
          </p:cNvPicPr>
          <p:nvPr/>
        </p:nvPicPr>
        <p:blipFill>
          <a:blip r:embed="rId2"/>
          <a:stretch>
            <a:fillRect/>
          </a:stretch>
        </p:blipFill>
        <p:spPr>
          <a:xfrm>
            <a:off x="0" y="163286"/>
            <a:ext cx="12192000" cy="6531428"/>
          </a:xfrm>
          <a:prstGeom prst="rect">
            <a:avLst/>
          </a:prstGeom>
        </p:spPr>
      </p:pic>
    </p:spTree>
    <p:extLst>
      <p:ext uri="{BB962C8B-B14F-4D97-AF65-F5344CB8AC3E}">
        <p14:creationId xmlns="" xmlns:p14="http://schemas.microsoft.com/office/powerpoint/2010/main" val="210600207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 xmlns:a16="http://schemas.microsoft.com/office/drawing/2014/main" id="{2BF16A94-5DED-C2FC-E633-B3608851E6D0}"/>
              </a:ext>
            </a:extLst>
          </p:cNvPr>
          <p:cNvSpPr>
            <a:spLocks noGrp="1"/>
          </p:cNvSpPr>
          <p:nvPr>
            <p:ph type="subTitle" idx="1"/>
          </p:nvPr>
        </p:nvSpPr>
        <p:spPr>
          <a:xfrm>
            <a:off x="304800" y="1524000"/>
            <a:ext cx="11887200" cy="5029200"/>
          </a:xfrm>
        </p:spPr>
        <p:txBody>
          <a:bodyPr>
            <a:normAutofit/>
          </a:bodyPr>
          <a:lstStyle/>
          <a:p>
            <a:r>
              <a:rPr lang="en-US" sz="2800" dirty="0" smtClean="0"/>
              <a:t/>
            </a:r>
            <a:br>
              <a:rPr lang="en-US" sz="2800" dirty="0" smtClean="0"/>
            </a:br>
            <a:endParaRPr lang="en-US" sz="2700" dirty="0">
              <a:solidFill>
                <a:schemeClr val="tx1"/>
              </a:solidFill>
              <a:latin typeface="+mj-lt"/>
              <a:ea typeface="+mj-ea"/>
              <a:cs typeface="+mj-cs"/>
            </a:endParaRPr>
          </a:p>
        </p:txBody>
      </p:sp>
      <p:sp>
        <p:nvSpPr>
          <p:cNvPr id="4" name="Title 3"/>
          <p:cNvSpPr>
            <a:spLocks noGrp="1"/>
          </p:cNvSpPr>
          <p:nvPr>
            <p:ph type="ctrTitle"/>
          </p:nvPr>
        </p:nvSpPr>
        <p:spPr>
          <a:xfrm>
            <a:off x="533400" y="1371600"/>
            <a:ext cx="10363200" cy="4038600"/>
          </a:xfrm>
        </p:spPr>
        <p:txBody>
          <a:bodyPr>
            <a:noAutofit/>
          </a:bodyPr>
          <a:lstStyle/>
          <a:p>
            <a:pPr algn="l"/>
            <a:r>
              <a:rPr lang="en-US" sz="2400" dirty="0" smtClean="0"/>
              <a:t> </a:t>
            </a:r>
            <a:r>
              <a:rPr lang="en-US" sz="2400" b="1" dirty="0" smtClean="0"/>
              <a:t>Conclusion:-</a:t>
            </a:r>
            <a:r>
              <a:rPr lang="en-US" sz="2400" dirty="0" smtClean="0"/>
              <a:t/>
            </a:r>
            <a:br>
              <a:rPr lang="en-US" sz="2400" dirty="0" smtClean="0"/>
            </a:br>
            <a:r>
              <a:rPr lang="en-US" sz="2400" dirty="0" smtClean="0"/>
              <a:t> </a:t>
            </a:r>
            <a:r>
              <a:rPr lang="en-US" sz="2400" b="1" dirty="0" smtClean="0"/>
              <a:t>Literacy skills: </a:t>
            </a:r>
            <a:r>
              <a:rPr lang="en-US" sz="2400" dirty="0" smtClean="0"/>
              <a:t>Along with the resources, lessons and reading strategies aforementioned, we provide links to scholarly articles and websites that will help you reach a level of excellent in your craft. These articles and websites present effective strategies and pedagogical practices that enhance your students’ inquiry and critical thinking skills. Please enjoy navigating our wiki. Gain valuable literacy tools, access professional resources and take a trip back to the 90s while you’re at it!</a:t>
            </a:r>
            <a:br>
              <a:rPr lang="en-US" sz="2400" dirty="0" smtClean="0"/>
            </a:br>
            <a:r>
              <a:rPr lang="en-US" sz="2400" b="1" dirty="0" smtClean="0"/>
              <a:t> Life skills: </a:t>
            </a:r>
            <a:r>
              <a:rPr lang="en-US" sz="2400" dirty="0" smtClean="0"/>
              <a:t>Providing life skills education helps to build the foundation for learning skills of individuals. In everyday life, the development of life skills helps students to: Find new ways of thinking and problem solving.</a:t>
            </a:r>
            <a:r>
              <a:rPr lang="en-US" sz="2400" b="1" dirty="0" smtClean="0"/>
              <a:t> </a:t>
            </a:r>
            <a:r>
              <a:rPr lang="en-US" sz="2400" dirty="0" smtClean="0"/>
              <a:t/>
            </a:r>
            <a:br>
              <a:rPr lang="en-US" sz="2400" dirty="0" smtClean="0"/>
            </a:br>
            <a:r>
              <a:rPr lang="en-US" sz="2400" dirty="0" smtClean="0"/>
              <a:t> </a:t>
            </a:r>
            <a:r>
              <a:rPr lang="en-US" sz="2400" b="1" dirty="0" smtClean="0"/>
              <a:t> Other skills: </a:t>
            </a:r>
            <a:r>
              <a:rPr lang="en-US" sz="2400" dirty="0" smtClean="0"/>
              <a:t>Over the past twenty three weeks I have published a series of posts on Soft Skills: their development, the competencies they represents and the importance soft skills have in the workplace (or life in general, for that matter). I still like the following definition of Soft Skills because it is straight forward and concise</a:t>
            </a:r>
            <a:r>
              <a:rPr lang="en-US" sz="2400" smtClean="0"/>
              <a:t>: “’ Soft Skills</a:t>
            </a:r>
            <a:r>
              <a:rPr lang="en-US" sz="2400" i="1" smtClean="0"/>
              <a:t>’ </a:t>
            </a:r>
            <a:r>
              <a:rPr lang="en-US" sz="2400" i="1" dirty="0" smtClean="0"/>
              <a:t>is a catch-all term referring to various behaviors that help people work and socialize well with others. In short, they are the good manners and personality traits needed to get along with others and build positive relationships. Unlike hard skills, </a:t>
            </a:r>
            <a:endParaRPr lang="en-US" sz="2400" dirty="0"/>
          </a:p>
        </p:txBody>
      </p:sp>
    </p:spTree>
    <p:extLst>
      <p:ext uri="{BB962C8B-B14F-4D97-AF65-F5344CB8AC3E}">
        <p14:creationId xmlns="" xmlns:p14="http://schemas.microsoft.com/office/powerpoint/2010/main" val="995314854"/>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Grayscale">
      <a:dk1>
        <a:sysClr val="windowText" lastClr="000000"/>
      </a:dk1>
      <a:lt1>
        <a:sysClr val="window" lastClr="FFFFFF"/>
      </a:lt1>
      <a:dk2>
        <a:srgbClr val="000000"/>
      </a:dk2>
      <a:lt2>
        <a:srgbClr val="F8F8F8"/>
      </a:lt2>
      <a:accent1>
        <a:srgbClr val="DDDDDD"/>
      </a:accent1>
      <a:accent2>
        <a:srgbClr val="B2B2B2"/>
      </a:accent2>
      <a:accent3>
        <a:srgbClr val="969696"/>
      </a:accent3>
      <a:accent4>
        <a:srgbClr val="808080"/>
      </a:accent4>
      <a:accent5>
        <a:srgbClr val="5F5F5F"/>
      </a:accent5>
      <a:accent6>
        <a:srgbClr val="4D4D4D"/>
      </a:accent6>
      <a:hlink>
        <a:srgbClr val="5F5F5F"/>
      </a:hlink>
      <a:folHlink>
        <a:srgbClr val="919191"/>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282</TotalTime>
  <Words>36</Words>
  <Application>Microsoft Office PowerPoint</Application>
  <PresentationFormat>Custom</PresentationFormat>
  <Paragraphs>11</Paragraphs>
  <Slides>6</Slides>
  <Notes>0</Notes>
  <HiddenSlides>0</HiddenSlides>
  <MMClips>0</MMClips>
  <ScaleCrop>false</ScaleCrop>
  <HeadingPairs>
    <vt:vector size="4" baseType="variant">
      <vt:variant>
        <vt:lpstr>Theme</vt:lpstr>
      </vt:variant>
      <vt:variant>
        <vt:i4>1</vt:i4>
      </vt:variant>
      <vt:variant>
        <vt:lpstr>Slide Titles</vt:lpstr>
      </vt:variant>
      <vt:variant>
        <vt:i4>6</vt:i4>
      </vt:variant>
    </vt:vector>
  </HeadingPairs>
  <TitlesOfParts>
    <vt:vector size="7" baseType="lpstr">
      <vt:lpstr>Office Theme</vt:lpstr>
      <vt:lpstr>WEL  - COME</vt:lpstr>
      <vt:lpstr>    B.A. Part-III (2021-22)   English Comp.    A Presentation  By  Aayesha Jabeen Saudagar on  Communication Skills   </vt:lpstr>
      <vt:lpstr>Introduction:–   Literacy skills: Being literate means having the skills to be able to read, write and speak to understand and create meaning.  Life skills: The World Health Organization defines life-skills as, "abilities for adaptive and positive behaviour that enable individuals to deal effectively with the demands and challenges of everyday life." Thus, life skills are basic skills that help individuals in leading a meaningful life and better adjustment in the society.  Other skills: Communication,Customer service,Problem-solving,Time management,Leadership Hard skills are usually teachable while soft skills are typically personality traits that are much harder to develop and therefore extremely valuable to employers. In most cases, your soft skills can enhance your hard skills. For example, if you’re a detail-oriented software developer skilled in a computer programming language, you’ll likely be able to catch errors and correct issues in the code you and your team create. .   </vt:lpstr>
      <vt:lpstr>Slide 4</vt:lpstr>
      <vt:lpstr>Slide 5</vt:lpstr>
      <vt:lpstr> Conclusion:-  Literacy skills: Along with the resources, lessons and reading strategies aforementioned, we provide links to scholarly articles and websites that will help you reach a level of excellent in your craft. These articles and websites present effective strategies and pedagogical practices that enhance your students’ inquiry and critical thinking skills. Please enjoy navigating our wiki. Gain valuable literacy tools, access professional resources and take a trip back to the 90s while you’re at it!  Life skills: Providing life skills education helps to build the foundation for learning skills of individuals. In everyday life, the development of life skills helps students to: Find new ways of thinking and problem solving.    Other skills: Over the past twenty three weeks I have published a series of posts on Soft Skills: their development, the competencies they represents and the importance soft skills have in the workplace (or life in general, for that matter). I still like the following definition of Soft Skills because it is straight forward and concise: “’ Soft Skills’ is a catch-all term referring to various behaviors that help people work and socialize well with others. In short, they are the good manners and personality traits needed to get along with others and build positive relationships. Unlike hard skills,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Wel  - comE</dc:title>
  <dc:creator>mohinidalvi24@gmail.com</dc:creator>
  <cp:lastModifiedBy>Imtiyaz Patel</cp:lastModifiedBy>
  <cp:revision>54</cp:revision>
  <dcterms:created xsi:type="dcterms:W3CDTF">2022-05-11T02:18:21Z</dcterms:created>
  <dcterms:modified xsi:type="dcterms:W3CDTF">2023-04-26T10:16:12Z</dcterms:modified>
</cp:coreProperties>
</file>