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1" r:id="rId2"/>
    <p:sldId id="272" r:id="rId3"/>
    <p:sldId id="265" r:id="rId4"/>
    <p:sldId id="266" r:id="rId5"/>
    <p:sldId id="267" r:id="rId6"/>
    <p:sldId id="270" r:id="rId7"/>
    <p:sldId id="271" r:id="rId8"/>
    <p:sldId id="275" r:id="rId9"/>
    <p:sldId id="264" r:id="rId10"/>
    <p:sldId id="27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9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349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610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1004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3258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65050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9572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4371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730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596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2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660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374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150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505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8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69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741" y="3102122"/>
            <a:ext cx="8229600" cy="683617"/>
          </a:xfrm>
        </p:spPr>
        <p:txBody>
          <a:bodyPr>
            <a:normAutofit fontScale="90000"/>
          </a:bodyPr>
          <a:lstStyle/>
          <a:p>
            <a:pPr algn="ctr"/>
            <a:r>
              <a:rPr lang="mr-IN" sz="3100" dirty="0" smtClean="0">
                <a:solidFill>
                  <a:srgbClr val="C00000"/>
                </a:solidFill>
              </a:rPr>
              <a:t>हिंदी</a:t>
            </a:r>
            <a:r>
              <a:rPr lang="en-IN" sz="3100" dirty="0" smtClean="0">
                <a:solidFill>
                  <a:srgbClr val="C00000"/>
                </a:solidFill>
              </a:rPr>
              <a:t> </a:t>
            </a:r>
            <a:r>
              <a:rPr lang="hi-IN" sz="3100" dirty="0" smtClean="0">
                <a:solidFill>
                  <a:srgbClr val="C00000"/>
                </a:solidFill>
              </a:rPr>
              <a:t>विभाग </a:t>
            </a:r>
            <a:br>
              <a:rPr lang="hi-IN" sz="3100" dirty="0" smtClean="0">
                <a:solidFill>
                  <a:srgbClr val="C00000"/>
                </a:solidFill>
              </a:rPr>
            </a:br>
            <a:r>
              <a:rPr lang="hi-IN" sz="2200" dirty="0" smtClean="0">
                <a:solidFill>
                  <a:srgbClr val="C00000"/>
                </a:solidFill>
              </a:rPr>
              <a:t/>
            </a:r>
            <a:br>
              <a:rPr lang="hi-IN" sz="2200" dirty="0" smtClean="0">
                <a:solidFill>
                  <a:srgbClr val="C00000"/>
                </a:solidFill>
              </a:rPr>
            </a:br>
            <a:r>
              <a:rPr lang="mr-IN" sz="4000" dirty="0" smtClean="0"/>
              <a:t/>
            </a:r>
            <a:br>
              <a:rPr lang="mr-IN" sz="4000" dirty="0" smtClean="0"/>
            </a:b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741" y="3785738"/>
            <a:ext cx="8229600" cy="200546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mr-IN" sz="3600" dirty="0" smtClean="0">
                <a:solidFill>
                  <a:schemeClr val="accent1">
                    <a:lumMod val="7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बी.ए भाग.तीन</a:t>
            </a:r>
          </a:p>
          <a:p>
            <a:pPr algn="ctr">
              <a:buNone/>
            </a:pPr>
            <a:r>
              <a:rPr lang="mr-IN" sz="3600" dirty="0" smtClean="0">
                <a:solidFill>
                  <a:schemeClr val="accent1">
                    <a:lumMod val="7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पेपर न.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11</a:t>
            </a:r>
            <a:r>
              <a:rPr lang="mr-IN" sz="3600" dirty="0" smtClean="0">
                <a:solidFill>
                  <a:schemeClr val="accent1">
                    <a:lumMod val="7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mr-IN" sz="3600" dirty="0" smtClean="0">
                <a:solidFill>
                  <a:schemeClr val="accent1">
                    <a:lumMod val="7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हिंदी </a:t>
            </a:r>
            <a:r>
              <a:rPr lang="mr-IN" sz="3600" dirty="0" smtClean="0">
                <a:solidFill>
                  <a:schemeClr val="accent1">
                    <a:lumMod val="7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भाषा </a:t>
            </a:r>
            <a:endParaRPr lang="mr-IN" sz="3600" dirty="0" smtClean="0">
              <a:solidFill>
                <a:schemeClr val="accent1">
                  <a:lumMod val="75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algn="ctr">
              <a:buNone/>
            </a:pPr>
            <a:r>
              <a:rPr lang="hi-IN" sz="1900" dirty="0">
                <a:solidFill>
                  <a:srgbClr val="C00000"/>
                </a:solidFill>
              </a:rPr>
              <a:t>डॉ.जमादार ए. जी.</a:t>
            </a:r>
            <a:endParaRPr lang="hi-IN" sz="1900" dirty="0">
              <a:solidFill>
                <a:schemeClr val="accent1">
                  <a:lumMod val="75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66899" y="1273306"/>
            <a:ext cx="5410200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i-IN" sz="3200" b="1" dirty="0">
                <a:latin typeface="Kokila" panose="020B0604020202020204" pitchFamily="34" charset="0"/>
                <a:cs typeface="Kokila" panose="020B0604020202020204" pitchFamily="34" charset="0"/>
              </a:rPr>
              <a:t>यूनियन एज्युकेशन सोसायटीज </a:t>
            </a:r>
            <a:r>
              <a:rPr lang="hi-IN" sz="7200" dirty="0">
                <a:latin typeface="Kokila" panose="020B0604020202020204" pitchFamily="34" charset="0"/>
                <a:cs typeface="Kokila" panose="020B0604020202020204" pitchFamily="34" charset="0"/>
              </a:rPr>
              <a:t/>
            </a:r>
            <a:br>
              <a:rPr lang="hi-IN" sz="7200" dirty="0">
                <a:latin typeface="Kokila" panose="020B0604020202020204" pitchFamily="34" charset="0"/>
                <a:cs typeface="Kokila" panose="020B0604020202020204" pitchFamily="34" charset="0"/>
              </a:rPr>
            </a:br>
            <a:r>
              <a:rPr lang="hi-IN" sz="5400" b="1" dirty="0">
                <a:solidFill>
                  <a:srgbClr val="7030A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महिला महाविद्यालय, सोलापुर </a:t>
            </a:r>
            <a:endParaRPr lang="en-IN" sz="5400" dirty="0">
              <a:solidFill>
                <a:srgbClr val="7030A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176645"/>
            <a:ext cx="1201883" cy="111875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654041">
            <a:off x="1015322" y="595602"/>
            <a:ext cx="7772400" cy="1500187"/>
          </a:xfrm>
        </p:spPr>
        <p:txBody>
          <a:bodyPr>
            <a:noAutofit/>
          </a:bodyPr>
          <a:lstStyle/>
          <a:p>
            <a:r>
              <a:rPr lang="hi-IN" sz="16600" b="1" dirty="0" smtClean="0">
                <a:latin typeface="Kokila" panose="020B0604020202020204" pitchFamily="34" charset="0"/>
                <a:cs typeface="Kokila" panose="020B0604020202020204" pitchFamily="34" charset="0"/>
              </a:rPr>
              <a:t>धन्यवाद </a:t>
            </a:r>
            <a:endParaRPr lang="en-IN" sz="16600" b="1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pic>
        <p:nvPicPr>
          <p:cNvPr id="4" name="Picture 3" descr="Tulip Bouquet Nature · Free photo on Pixaba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438400"/>
            <a:ext cx="4724400" cy="4074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107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514600" y="457200"/>
            <a:ext cx="4114800" cy="6096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mr-IN" sz="4000" b="1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हिंदी का शब्द समूह </a:t>
            </a:r>
            <a:endParaRPr lang="en-US" sz="40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447800"/>
            <a:ext cx="7391399" cy="4876800"/>
          </a:xfrm>
        </p:spPr>
        <p:txBody>
          <a:bodyPr>
            <a:normAutofit fontScale="92500" lnSpcReduction="10000"/>
          </a:bodyPr>
          <a:lstStyle/>
          <a:p>
            <a:r>
              <a:rPr lang="mr-IN" sz="2400" dirty="0" smtClean="0">
                <a:solidFill>
                  <a:srgbClr val="C0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तत्सम शब्द </a:t>
            </a:r>
          </a:p>
          <a:p>
            <a:r>
              <a:rPr lang="mr-IN" sz="2400" dirty="0" smtClean="0">
                <a:solidFill>
                  <a:srgbClr val="C0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तदभव शब्द </a:t>
            </a:r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-परंपरागत शब्द, निर्मित तत्सम शब्द   </a:t>
            </a:r>
          </a:p>
          <a:p>
            <a:r>
              <a:rPr lang="mr-IN" sz="2400" dirty="0" smtClean="0">
                <a:solidFill>
                  <a:srgbClr val="C0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देशज शब्द </a:t>
            </a:r>
          </a:p>
          <a:p>
            <a:r>
              <a:rPr lang="mr-IN" sz="2400" dirty="0" smtClean="0">
                <a:solidFill>
                  <a:srgbClr val="C0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विदेशी शब्द </a:t>
            </a:r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–पश्तो भाषा के शब्द </a:t>
            </a:r>
          </a:p>
          <a:p>
            <a:pPr>
              <a:buNone/>
            </a:pPr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                       तुर्की भाषा के शब्द </a:t>
            </a:r>
          </a:p>
          <a:p>
            <a:pPr>
              <a:buNone/>
            </a:pPr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                       अरबी –फारसी भाषा के शब्द </a:t>
            </a:r>
          </a:p>
          <a:p>
            <a:pPr>
              <a:buNone/>
            </a:pPr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                       पोर्तुगाली भाषा के शब्द </a:t>
            </a:r>
          </a:p>
          <a:p>
            <a:pPr>
              <a:buNone/>
            </a:pPr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                       फ्रेंच भाषा के शब्द </a:t>
            </a:r>
          </a:p>
          <a:p>
            <a:pPr>
              <a:buNone/>
            </a:pPr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                       मराठी भाषा के शब्द</a:t>
            </a:r>
          </a:p>
          <a:p>
            <a:pPr>
              <a:buNone/>
            </a:pPr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                       अंग्रेजी भाषा के शब्द </a:t>
            </a:r>
          </a:p>
          <a:p>
            <a:pPr>
              <a:buNone/>
            </a:pPr>
            <a:r>
              <a:rPr lang="mr-IN" dirty="0" smtClean="0"/>
              <a:t>                      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124200" y="609600"/>
            <a:ext cx="4114800" cy="6096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mr-IN" sz="4000" b="1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अर्थ परिवर्तन के कारण </a:t>
            </a:r>
            <a:endParaRPr lang="en-US" sz="40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1" y="1524000"/>
            <a:ext cx="7848600" cy="5181600"/>
          </a:xfrm>
        </p:spPr>
        <p:txBody>
          <a:bodyPr>
            <a:normAutofit/>
          </a:bodyPr>
          <a:lstStyle/>
          <a:p>
            <a:pPr marL="0"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अलंकारिकता</a:t>
            </a:r>
          </a:p>
          <a:p>
            <a:pPr marL="0"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परिवेश का परिवर्तन </a:t>
            </a:r>
          </a:p>
          <a:p>
            <a:pPr marL="0"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साहचर्य </a:t>
            </a:r>
          </a:p>
          <a:p>
            <a:pPr marL="0"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बल का अपसरण</a:t>
            </a:r>
          </a:p>
          <a:p>
            <a:pPr marL="0"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सदृश्य </a:t>
            </a:r>
          </a:p>
          <a:p>
            <a:pPr marL="0"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पुनरावृत्ती</a:t>
            </a:r>
          </a:p>
          <a:p>
            <a:pPr marL="0"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भाववेश व्यंग्य </a:t>
            </a:r>
          </a:p>
          <a:p>
            <a:pPr marL="0"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नम्रता प्रदर्शन </a:t>
            </a:r>
          </a:p>
          <a:p>
            <a:pPr marL="0"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अर्थ निश्चय </a:t>
            </a:r>
          </a:p>
          <a:p>
            <a:pPr marL="0"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दुसरी भाषा का प्रभाव </a:t>
            </a:r>
          </a:p>
          <a:p>
            <a:pPr marL="0"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अशोभन के लिए शोभान का प्रयोग    </a:t>
            </a:r>
            <a:endParaRPr lang="en-US" sz="28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0" y="533400"/>
            <a:ext cx="4114800" cy="6096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mr-IN" sz="2800" b="1" dirty="0" smtClean="0">
                <a:solidFill>
                  <a:schemeClr val="bg1"/>
                </a:solidFill>
              </a:rPr>
              <a:t>ध्वनी यंत्र का परिचय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33710"/>
            <a:ext cx="7696199" cy="524329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दांत 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अधर 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वर्त्स  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मुर्द्धा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कठोर तालु 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 जिव्हा 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कोमल तालु 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नासिका विवर 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आली जिव्हा 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मुख विवर 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स्वर यंत्र 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स्वर तंत्रिया 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श्वास नलिका 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फेफडे </a:t>
            </a:r>
            <a:endParaRPr lang="en-US" sz="24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0" y="609600"/>
            <a:ext cx="4114800" cy="6096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mr-IN" sz="4000" b="1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ध्वनि परिवर्तन के कारण </a:t>
            </a:r>
            <a:endParaRPr lang="en-US" sz="40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00200"/>
            <a:ext cx="7086600" cy="480060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वाक –यंत्र की विभिन्नता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श्रवणेन्द्रीय की विभिन्नता 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ध्वनि-परिवेश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ध्वनि-प्रवृत्ति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शब्दो की असाधारण लंबाई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अनुकरण की अपूर्णता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अज्ञान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भ्रामक व्युत्पत्ति 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बोलने की शीघ्रता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भावुकता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भौगोलिक प्रभाव  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अन्य भाषा का प्रभाव   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200400" y="609600"/>
            <a:ext cx="4114800" cy="6096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mr-IN" sz="4000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अर्थ परिवर्तन के कारण </a:t>
            </a:r>
            <a:endParaRPr lang="en-US" sz="40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1" y="1676400"/>
            <a:ext cx="6934199" cy="4724400"/>
          </a:xfrm>
        </p:spPr>
        <p:txBody>
          <a:bodyPr>
            <a:normAutofit/>
          </a:bodyPr>
          <a:lstStyle/>
          <a:p>
            <a:pPr marL="0"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अर्थ विस्तार </a:t>
            </a:r>
          </a:p>
          <a:p>
            <a:pPr marL="0"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अर्थ संकोच </a:t>
            </a:r>
          </a:p>
          <a:p>
            <a:pPr marL="0"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अर्थादेश </a:t>
            </a:r>
            <a:endParaRPr lang="en-US" sz="28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124200" y="609600"/>
            <a:ext cx="4114800" cy="6096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mr-IN" sz="4000" b="1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भाषा-विज्ञान की परिभाषा </a:t>
            </a:r>
            <a:endParaRPr lang="en-US" sz="40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447800"/>
            <a:ext cx="7239000" cy="5181600"/>
          </a:xfrm>
        </p:spPr>
        <p:txBody>
          <a:bodyPr>
            <a:noAutofit/>
          </a:bodyPr>
          <a:lstStyle/>
          <a:p>
            <a:pPr marL="0"/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व्हिटनी </a:t>
            </a:r>
          </a:p>
          <a:p>
            <a:pPr marL="0"/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एन्सायक्लोपिडिया ब्रिटानिका </a:t>
            </a:r>
          </a:p>
          <a:p>
            <a:pPr marL="0"/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डॉ.राजनारायण मौर्य </a:t>
            </a:r>
          </a:p>
          <a:p>
            <a:pPr marL="0"/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डॉ.श्याम सुंदर दास </a:t>
            </a:r>
          </a:p>
          <a:p>
            <a:pPr marL="0"/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डॉ. भोलानाथ तिवारी </a:t>
            </a:r>
          </a:p>
          <a:p>
            <a:pPr marL="0"/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डॉ .देवी शंकर अवस्थी </a:t>
            </a:r>
          </a:p>
          <a:p>
            <a:pPr marL="0"/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डॉ.मंगलदेव शास्त्री </a:t>
            </a:r>
          </a:p>
          <a:p>
            <a:pPr marL="0"/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डॉ. बाबुराम सक्सेना </a:t>
            </a:r>
          </a:p>
          <a:p>
            <a:pPr marL="0"/>
            <a:r>
              <a:rPr lang="mr-IN" sz="2400" dirty="0" smtClean="0">
                <a:latin typeface="Kokila" panose="020B0604020202020204" pitchFamily="34" charset="0"/>
                <a:cs typeface="Kokila" panose="020B0604020202020204" pitchFamily="34" charset="0"/>
              </a:rPr>
              <a:t>डॉ. अम्बाप्रसाद सुमन </a:t>
            </a:r>
            <a:endParaRPr lang="en-US" sz="24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0" y="609600"/>
            <a:ext cx="4114800" cy="6096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mr-IN" sz="4000" b="1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भाषा के विविध रूप </a:t>
            </a:r>
            <a:endParaRPr lang="en-US" sz="40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24000"/>
            <a:ext cx="8229600" cy="5715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व्यक्तिबोली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स्थानीय बोली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उपबोली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बोली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उपभाषा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भाषा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क्षेत्रीय भाषा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प्रादेशिक भाषा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राजभाषा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राज्यभाषा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राष्ट्र भाषा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संपर्क भाषा  </a:t>
            </a:r>
            <a:endParaRPr lang="en-US" sz="28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0" y="533400"/>
            <a:ext cx="4114800" cy="6096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mr-IN" sz="2800" b="1" dirty="0" smtClean="0">
                <a:solidFill>
                  <a:schemeClr val="bg1"/>
                </a:solidFill>
              </a:rPr>
              <a:t>देवनागरी लिपि 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0027" y="1524000"/>
            <a:ext cx="7921682" cy="4876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ब्राह्मी  लिपि का एक रूप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नामकरण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नागरी की प्राचीनता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नागरी अंको का विकास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वैज्ञानिक लिपि –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स्वर और व्यंजन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ध्वनिया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मात्राये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वर्णो की पर्याप्त संख्या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मुद्रण और टाईप की कठीणाई 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सुधार के प्रयास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राष्ट्रीय लिपि का प्रश्न </a:t>
            </a:r>
            <a:endParaRPr lang="en-US" sz="28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278</TotalTime>
  <Words>273</Words>
  <Application>Microsoft Office PowerPoint</Application>
  <PresentationFormat>On-screen Show (4:3)</PresentationFormat>
  <Paragraphs>98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Kokila</vt:lpstr>
      <vt:lpstr>Mangal</vt:lpstr>
      <vt:lpstr>Wingdings 3</vt:lpstr>
      <vt:lpstr>Wisp</vt:lpstr>
      <vt:lpstr>हिंदी विभाग    </vt:lpstr>
      <vt:lpstr>हिंदी का शब्द समूह </vt:lpstr>
      <vt:lpstr>अर्थ परिवर्तन के कारण </vt:lpstr>
      <vt:lpstr>ध्वनी यंत्र का परिचय</vt:lpstr>
      <vt:lpstr>ध्वनि परिवर्तन के कारण </vt:lpstr>
      <vt:lpstr>अर्थ परिवर्तन के कारण </vt:lpstr>
      <vt:lpstr>भाषा-विज्ञान की परिभाषा </vt:lpstr>
      <vt:lpstr>भाषा के विविध रूप </vt:lpstr>
      <vt:lpstr>देवनागरी लिपि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पेपर नं ८  भाषा विज्ञान </dc:title>
  <dc:creator>ENGLISH</dc:creator>
  <cp:lastModifiedBy>NAAC-PC</cp:lastModifiedBy>
  <cp:revision>58</cp:revision>
  <dcterms:created xsi:type="dcterms:W3CDTF">2006-08-16T00:00:00Z</dcterms:created>
  <dcterms:modified xsi:type="dcterms:W3CDTF">2023-08-28T05:28:04Z</dcterms:modified>
</cp:coreProperties>
</file>