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23" autoAdjust="0"/>
    <p:restoredTop sz="94660"/>
  </p:normalViewPr>
  <p:slideViewPr>
    <p:cSldViewPr>
      <p:cViewPr varScale="1">
        <p:scale>
          <a:sx n="67" d="100"/>
          <a:sy n="67" d="100"/>
        </p:scale>
        <p:origin x="-14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BC885BE-293C-41DC-B5D0-E2A3E6CC732B}"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BC885BE-293C-41DC-B5D0-E2A3E6CC732B}"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BC885BE-293C-41DC-B5D0-E2A3E6CC732B}"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BC885BE-293C-41DC-B5D0-E2A3E6CC732B}"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C885BE-293C-41DC-B5D0-E2A3E6CC732B}"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BC885BE-293C-41DC-B5D0-E2A3E6CC732B}"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BC885BE-293C-41DC-B5D0-E2A3E6CC732B}" type="datetimeFigureOut">
              <a:rPr lang="en-IN" smtClean="0"/>
              <a:t>17-12-2019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BC885BE-293C-41DC-B5D0-E2A3E6CC732B}" type="datetimeFigureOut">
              <a:rPr lang="en-IN" smtClean="0"/>
              <a:t>17-12-2019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885BE-293C-41DC-B5D0-E2A3E6CC732B}" type="datetimeFigureOut">
              <a:rPr lang="en-IN" smtClean="0"/>
              <a:t>17-12-2019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885BE-293C-41DC-B5D0-E2A3E6CC732B}"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885BE-293C-41DC-B5D0-E2A3E6CC732B}"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D25A317-BA6E-4586-98A3-9D81C37EC32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885BE-293C-41DC-B5D0-E2A3E6CC732B}" type="datetimeFigureOut">
              <a:rPr lang="en-IN" smtClean="0"/>
              <a:t>17-12-2019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5A317-BA6E-4586-98A3-9D81C37EC32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76672"/>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060848"/>
            <a:ext cx="6400800" cy="1752600"/>
          </a:xfrm>
        </p:spPr>
        <p:txBody>
          <a:bodyPr>
            <a:noAutofit/>
          </a:bodyPr>
          <a:lstStyle/>
          <a:p>
            <a:endParaRPr lang="en-IN" sz="2400" dirty="0" smtClean="0">
              <a:solidFill>
                <a:srgbClr val="00B0F0"/>
              </a:solidFill>
            </a:endParaRPr>
          </a:p>
          <a:p>
            <a:r>
              <a:rPr lang="en-IN" sz="2400" dirty="0" smtClean="0">
                <a:solidFill>
                  <a:srgbClr val="FF0000"/>
                </a:solidFill>
                <a:latin typeface="Times New Roman" pitchFamily="18" charset="0"/>
                <a:cs typeface="Times New Roman" pitchFamily="18" charset="0"/>
              </a:rPr>
              <a:t>B.A Part –III (</a:t>
            </a:r>
            <a:r>
              <a:rPr lang="en-IN" sz="2400" dirty="0" smtClean="0">
                <a:solidFill>
                  <a:srgbClr val="FF0000"/>
                </a:solidFill>
                <a:latin typeface="Times New Roman" pitchFamily="18" charset="0"/>
                <a:cs typeface="Times New Roman" pitchFamily="18" charset="0"/>
              </a:rPr>
              <a:t>2019-2020)</a:t>
            </a:r>
            <a:r>
              <a:rPr lang="en-IN" sz="2400" dirty="0" smtClean="0">
                <a:solidFill>
                  <a:srgbClr val="FF0000"/>
                </a:solidFill>
                <a:latin typeface="Times New Roman" pitchFamily="18" charset="0"/>
                <a:cs typeface="Times New Roman" pitchFamily="18" charset="0"/>
              </a:rPr>
              <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 English (Special)</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Introduction to Literary Criticism</a:t>
            </a:r>
            <a:endParaRPr lang="en-IN" sz="2400" dirty="0" smtClean="0">
              <a:solidFill>
                <a:srgbClr val="FF0000"/>
              </a:solidFill>
            </a:endParaRPr>
          </a:p>
          <a:p>
            <a:r>
              <a:rPr lang="en-IN" sz="2400" dirty="0" smtClean="0">
                <a:solidFill>
                  <a:srgbClr val="00B050"/>
                </a:solidFill>
              </a:rPr>
              <a:t>A Presentation </a:t>
            </a:r>
          </a:p>
          <a:p>
            <a:r>
              <a:rPr lang="en-IN" sz="2400" dirty="0" smtClean="0">
                <a:solidFill>
                  <a:srgbClr val="00B050"/>
                </a:solidFill>
              </a:rPr>
              <a:t>By</a:t>
            </a:r>
          </a:p>
          <a:p>
            <a:r>
              <a:rPr lang="en-IN" sz="2400" dirty="0" smtClean="0">
                <a:solidFill>
                  <a:srgbClr val="00B050"/>
                </a:solidFill>
              </a:rPr>
              <a:t>   Associate Prof. Shaikh Nikhat</a:t>
            </a:r>
          </a:p>
          <a:p>
            <a:r>
              <a:rPr lang="en-IN" sz="2400" dirty="0" smtClean="0">
                <a:solidFill>
                  <a:srgbClr val="00B050"/>
                </a:solidFill>
              </a:rPr>
              <a:t>On</a:t>
            </a:r>
          </a:p>
          <a:p>
            <a:r>
              <a:rPr lang="en-IN" sz="2400" b="1" i="1" u="sng" dirty="0" smtClean="0">
                <a:solidFill>
                  <a:schemeClr val="accent6">
                    <a:lumMod val="50000"/>
                  </a:schemeClr>
                </a:solidFill>
              </a:rPr>
              <a:t>“Literary and Critical Terms/Concepts”</a:t>
            </a:r>
            <a:endParaRPr lang="en-IN" sz="2400" b="1" i="1" u="sng" dirty="0" smtClean="0">
              <a:solidFill>
                <a:schemeClr val="accent6">
                  <a:lumMod val="50000"/>
                </a:schemeClr>
              </a:solidFill>
            </a:endParaRPr>
          </a:p>
          <a:p>
            <a:endParaRPr lang="en-IN" sz="2400" i="1" dirty="0" smtClean="0">
              <a:solidFill>
                <a:schemeClr val="accent6">
                  <a:lumMod val="50000"/>
                </a:schemeClr>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92500" lnSpcReduction="20000"/>
          </a:bodyPr>
          <a:lstStyle/>
          <a:p>
            <a:pPr algn="ctr">
              <a:buNone/>
            </a:pPr>
            <a:r>
              <a:rPr lang="en-IN" sz="4000" b="1" i="1" u="sng" dirty="0" smtClean="0"/>
              <a:t>Introduction</a:t>
            </a:r>
            <a:endParaRPr lang="en-IN" sz="4000" b="1" i="1" u="sng" dirty="0" smtClean="0"/>
          </a:p>
          <a:p>
            <a:r>
              <a:rPr lang="en-IN" sz="4000" i="1" dirty="0" smtClean="0"/>
              <a:t>writers write articles , essay, stories, dramas and so on. Poets compose poems. When these writers and poets use language, they use it very artistically so that their writing become impressive, sentimental, attractive and effective. For effective expression of their thought and impressive delineation of their feelings and emotion, they use some techniques, devices  and the figures of speech.</a:t>
            </a:r>
            <a:endParaRPr lang="en-IN" sz="4000" i="1" u="sng"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92500" lnSpcReduction="10000"/>
          </a:bodyPr>
          <a:lstStyle/>
          <a:p>
            <a:pPr algn="ctr">
              <a:buNone/>
            </a:pPr>
            <a:r>
              <a:rPr lang="en-IN" sz="4000" b="1" i="1" dirty="0" smtClean="0"/>
              <a:t>  </a:t>
            </a:r>
            <a:r>
              <a:rPr lang="en-IN" sz="4000" b="1" i="1" u="sng" dirty="0" smtClean="0"/>
              <a:t>Metaphor </a:t>
            </a:r>
          </a:p>
          <a:p>
            <a:r>
              <a:rPr lang="en-IN" sz="4000" i="1" dirty="0" smtClean="0"/>
              <a:t>Metaphor, in simple words, is a comparison between two dissimilar things or objects . This comparison is implied or hidden . The thing is described as if it is the other thing . Attention is concentrated on similarities between them rather than differences in them. Look at the following examples and see how the two objects or things are treated as one.</a:t>
            </a:r>
            <a:endParaRPr lang="en-IN" sz="4000" i="1" dirty="0" smtClean="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pPr marL="742950" indent="-742950" algn="ctr">
              <a:buFont typeface="+mj-lt"/>
              <a:buAutoNum type="alphaLcParenR"/>
            </a:pPr>
            <a:r>
              <a:rPr lang="en-IN" sz="4000" i="1" dirty="0" smtClean="0"/>
              <a:t> </a:t>
            </a:r>
            <a:r>
              <a:rPr lang="en-IN" sz="4000" i="1" dirty="0"/>
              <a:t>A</a:t>
            </a:r>
            <a:r>
              <a:rPr lang="en-IN" sz="4000" i="1" dirty="0" smtClean="0"/>
              <a:t>ll the world is a stage</a:t>
            </a:r>
          </a:p>
          <a:p>
            <a:pPr marL="742950" indent="-742950" algn="ctr">
              <a:buNone/>
            </a:pPr>
            <a:r>
              <a:rPr lang="en-IN" sz="4000" i="1" dirty="0" smtClean="0"/>
              <a:t>       </a:t>
            </a:r>
            <a:r>
              <a:rPr lang="en-IN" sz="3600" i="1" dirty="0" smtClean="0"/>
              <a:t>And all men and women merely players.</a:t>
            </a:r>
            <a:r>
              <a:rPr lang="en-IN" sz="3600" i="1" dirty="0"/>
              <a:t> </a:t>
            </a:r>
            <a:endParaRPr lang="en-IN" sz="4000" i="1" dirty="0" smtClean="0"/>
          </a:p>
          <a:p>
            <a:pPr marL="742950" indent="-742950" algn="ctr">
              <a:buNone/>
            </a:pPr>
            <a:r>
              <a:rPr lang="en-IN" i="1" dirty="0" smtClean="0"/>
              <a:t>(Shakespeare : As you like it ) </a:t>
            </a:r>
          </a:p>
          <a:p>
            <a:pPr marL="742950" indent="-742950" algn="ctr">
              <a:buAutoNum type="alphaLcParenR" startAt="2"/>
            </a:pPr>
            <a:r>
              <a:rPr lang="en-IN" sz="4000" i="1" dirty="0" smtClean="0"/>
              <a:t>A violet by a mossy stone,</a:t>
            </a:r>
          </a:p>
          <a:p>
            <a:pPr marL="742950" indent="-742950" algn="ctr">
              <a:buNone/>
            </a:pPr>
            <a:r>
              <a:rPr lang="en-IN" sz="4000" i="1" dirty="0" smtClean="0"/>
              <a:t>Half-hidden from eye</a:t>
            </a:r>
            <a:endParaRPr lang="en-IN" sz="4000" i="1" dirty="0" smtClean="0"/>
          </a:p>
          <a:p>
            <a:pPr marL="742950" indent="-742950" algn="ctr">
              <a:buNone/>
            </a:pPr>
            <a:r>
              <a:rPr lang="en-IN" sz="2800" i="1" dirty="0" smtClean="0"/>
              <a:t>(Wordsworth: “Lucy”)</a:t>
            </a: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lnSpcReduction="10000"/>
          </a:bodyPr>
          <a:lstStyle/>
          <a:p>
            <a:pPr algn="ctr">
              <a:buNone/>
            </a:pPr>
            <a:r>
              <a:rPr lang="en-IN" sz="4000" b="1" i="1" dirty="0" smtClean="0"/>
              <a:t>  </a:t>
            </a:r>
            <a:r>
              <a:rPr lang="en-IN" sz="4000" b="1" i="1" u="sng" dirty="0" smtClean="0"/>
              <a:t>Simile</a:t>
            </a:r>
            <a:endParaRPr lang="en-IN" sz="4000" i="1" dirty="0"/>
          </a:p>
          <a:p>
            <a:r>
              <a:rPr lang="en-IN" sz="4000" i="1" dirty="0" smtClean="0"/>
              <a:t>Simile is a figure of speech that compares two different things.</a:t>
            </a:r>
          </a:p>
          <a:p>
            <a:r>
              <a:rPr lang="en-IN" sz="4000" i="1" dirty="0" smtClean="0"/>
              <a:t>It makes comparison and shows similarities between them.</a:t>
            </a:r>
          </a:p>
          <a:p>
            <a:r>
              <a:rPr lang="en-IN" sz="4000" i="1" dirty="0" smtClean="0"/>
              <a:t>It makes use of the words “like” or “as” and shows similarity</a:t>
            </a:r>
            <a:r>
              <a:rPr lang="en-IN" sz="4000" i="1" dirty="0"/>
              <a:t> </a:t>
            </a:r>
            <a:r>
              <a:rPr lang="en-IN" sz="4000" i="1" dirty="0" smtClean="0"/>
              <a:t>between two different things. </a:t>
            </a:r>
            <a:endParaRPr lang="en-IN" sz="4000" i="1" dirty="0"/>
          </a:p>
          <a:p>
            <a:r>
              <a:rPr lang="en-IN" sz="4000" i="1" dirty="0" smtClean="0"/>
              <a:t>hence., it is a direct comparison. For example :</a:t>
            </a: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r>
              <a:rPr lang="en-IN" sz="4000" i="1" dirty="0" smtClean="0"/>
              <a:t>The poet </a:t>
            </a:r>
            <a:r>
              <a:rPr lang="en-IN" sz="4000" i="1" dirty="0"/>
              <a:t>R</a:t>
            </a:r>
            <a:r>
              <a:rPr lang="en-IN" sz="4000" i="1" dirty="0" smtClean="0"/>
              <a:t>obert Burn’s poem describes the beauty of his beloved with the help of a smile</a:t>
            </a:r>
          </a:p>
          <a:p>
            <a:pPr algn="ctr">
              <a:buNone/>
            </a:pPr>
            <a:r>
              <a:rPr lang="en-IN" sz="4000" i="1" dirty="0" smtClean="0">
                <a:latin typeface="Brush Script MT" pitchFamily="66" charset="0"/>
              </a:rPr>
              <a:t>“ O my </a:t>
            </a:r>
            <a:r>
              <a:rPr lang="en-IN" sz="4000" i="1" dirty="0" err="1" smtClean="0">
                <a:latin typeface="Brush Script MT" pitchFamily="66" charset="0"/>
              </a:rPr>
              <a:t>luv’s</a:t>
            </a:r>
            <a:r>
              <a:rPr lang="en-IN" sz="4000" i="1" dirty="0" smtClean="0">
                <a:latin typeface="Brush Script MT" pitchFamily="66" charset="0"/>
              </a:rPr>
              <a:t> like a red, red rose</a:t>
            </a:r>
          </a:p>
          <a:p>
            <a:pPr algn="ctr">
              <a:buNone/>
            </a:pPr>
            <a:r>
              <a:rPr lang="en-IN" sz="4000" i="1" dirty="0" smtClean="0">
                <a:latin typeface="Brush Script MT" pitchFamily="66" charset="0"/>
              </a:rPr>
              <a:t>That’s newly sprung in </a:t>
            </a:r>
            <a:r>
              <a:rPr lang="en-IN" sz="4000" i="1" dirty="0" err="1" smtClean="0">
                <a:latin typeface="Brush Script MT" pitchFamily="66" charset="0"/>
              </a:rPr>
              <a:t>june</a:t>
            </a:r>
            <a:r>
              <a:rPr lang="en-IN" sz="4000" i="1" dirty="0" smtClean="0">
                <a:latin typeface="Brush Script MT" pitchFamily="66" charset="0"/>
              </a:rPr>
              <a:t> ;</a:t>
            </a:r>
          </a:p>
          <a:p>
            <a:pPr algn="ctr">
              <a:buNone/>
            </a:pPr>
            <a:r>
              <a:rPr lang="en-IN" sz="4000" i="1" dirty="0" smtClean="0">
                <a:latin typeface="Brush Script MT" pitchFamily="66" charset="0"/>
              </a:rPr>
              <a:t>O my </a:t>
            </a:r>
            <a:r>
              <a:rPr lang="en-IN" sz="4000" i="1" dirty="0" err="1" smtClean="0">
                <a:latin typeface="Brush Script MT" pitchFamily="66" charset="0"/>
              </a:rPr>
              <a:t>luv’s</a:t>
            </a:r>
            <a:r>
              <a:rPr lang="en-IN" sz="4000" i="1" dirty="0" smtClean="0">
                <a:latin typeface="Brush Script MT" pitchFamily="66" charset="0"/>
              </a:rPr>
              <a:t> </a:t>
            </a:r>
            <a:r>
              <a:rPr lang="en-IN" sz="4000" b="1" i="1" dirty="0" smtClean="0">
                <a:latin typeface="Brush Script MT" pitchFamily="66" charset="0"/>
              </a:rPr>
              <a:t>like </a:t>
            </a:r>
            <a:r>
              <a:rPr lang="en-IN" sz="4000" i="1" dirty="0" err="1" smtClean="0">
                <a:latin typeface="Brush Script MT" pitchFamily="66" charset="0"/>
              </a:rPr>
              <a:t>melodie</a:t>
            </a:r>
            <a:endParaRPr lang="en-IN" sz="4000" i="1" dirty="0" smtClean="0">
              <a:latin typeface="Brush Script MT" pitchFamily="66" charset="0"/>
            </a:endParaRPr>
          </a:p>
          <a:p>
            <a:pPr algn="ctr">
              <a:buNone/>
            </a:pPr>
            <a:r>
              <a:rPr lang="en-IN" sz="4000" i="1" dirty="0" smtClean="0">
                <a:latin typeface="Brush Script MT" pitchFamily="66" charset="0"/>
              </a:rPr>
              <a:t>That is sweetly played in tune.”</a:t>
            </a:r>
            <a:endParaRPr lang="en-IN" sz="4000" i="1" dirty="0">
              <a:latin typeface="Brush Script MT" pitchFamily="66" charset="0"/>
            </a:endParaRPr>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286</Words>
  <Application>Microsoft Office PowerPoint</Application>
  <PresentationFormat>On-screen Show (4:3)</PresentationFormat>
  <Paragraphs>183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        Union Education Society’s Mahila Mahavidyalaya, Solapur.    </vt:lpstr>
      <vt:lpstr>Slide 3</vt:lpstr>
      <vt:lpstr>Slide 4</vt:lpstr>
      <vt:lpstr>Slide 5</vt:lpstr>
      <vt:lpstr>Slide 6</vt:lpstr>
      <vt:lpstr>Slide 7</vt:lpstr>
      <vt:lpstr>Slide 8</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cp:revision>
  <dcterms:created xsi:type="dcterms:W3CDTF">2019-12-17T10:47:38Z</dcterms:created>
  <dcterms:modified xsi:type="dcterms:W3CDTF">2019-12-17T12:00:59Z</dcterms:modified>
</cp:coreProperties>
</file>