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E5258-6563-4B7A-9A32-B077DF588960}" type="datetimeFigureOut">
              <a:rPr lang="en-IN" smtClean="0"/>
              <a:pPr/>
              <a:t>17-12-2019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DDE35-ED2F-49D4-BB58-A186C6947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siddi\Desktop\Nikhat Anty data\welc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 Union Education Society’s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Mahila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Mahavidyalaya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Solapur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>
                <a:solidFill>
                  <a:srgbClr val="7030A0"/>
                </a:solidFill>
              </a:rPr>
              <a:t/>
            </a:r>
            <a:br>
              <a:rPr lang="en-IN" sz="2800" dirty="0" smtClean="0">
                <a:solidFill>
                  <a:srgbClr val="7030A0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1752600"/>
          </a:xfrm>
        </p:spPr>
        <p:txBody>
          <a:bodyPr>
            <a:noAutofit/>
          </a:bodyPr>
          <a:lstStyle/>
          <a:p>
            <a:endParaRPr lang="en-IN" sz="2400" dirty="0" smtClean="0">
              <a:solidFill>
                <a:srgbClr val="00B0F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B.A Part –III (2018-2019)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English (Special)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to Literary Criticism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A Presentation 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By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   Associate Prof. Shaikh Nikhat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On</a:t>
            </a:r>
          </a:p>
          <a:p>
            <a:r>
              <a:rPr lang="en-IN" sz="2400" b="1" i="1" u="sng" dirty="0" smtClean="0">
                <a:solidFill>
                  <a:schemeClr val="accent6">
                    <a:lumMod val="50000"/>
                  </a:schemeClr>
                </a:solidFill>
              </a:rPr>
              <a:t>“Fancy And Imagination”</a:t>
            </a:r>
          </a:p>
          <a:p>
            <a:r>
              <a:rPr lang="en-IN" sz="2400" b="1" i="1" dirty="0" smtClean="0">
                <a:solidFill>
                  <a:schemeClr val="accent6">
                    <a:lumMod val="50000"/>
                  </a:schemeClr>
                </a:solidFill>
              </a:rPr>
              <a:t>S.T Coleridge</a:t>
            </a:r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siddi\Desktop\Nikhat Anty data\uesm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88640"/>
            <a:ext cx="1800200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sz="4000" i="1" dirty="0" smtClean="0"/>
              <a:t>                             During the 17</a:t>
            </a:r>
            <a:r>
              <a:rPr lang="en-IN" sz="4000" i="1" baseline="30000" dirty="0" smtClean="0"/>
              <a:t>th</a:t>
            </a:r>
            <a:r>
              <a:rPr lang="en-IN" sz="4000" i="1" dirty="0" smtClean="0"/>
              <a:t> century, the terms ‘Imagination’ and ‘Fancy’ were used vaguely. They were synonymous to the fairy tale or make-believe. During the 18</a:t>
            </a:r>
            <a:r>
              <a:rPr lang="en-IN" sz="4000" i="1" baseline="30000" dirty="0" smtClean="0"/>
              <a:t>th</a:t>
            </a:r>
            <a:r>
              <a:rPr lang="en-IN" sz="4000" i="1" dirty="0" smtClean="0"/>
              <a:t> century the distinction between ‘Imagination’ and ‘Fancy’ was made. By the end of the 18</a:t>
            </a:r>
            <a:r>
              <a:rPr lang="en-IN" sz="4000" i="1" baseline="30000" dirty="0" smtClean="0"/>
              <a:t>th</a:t>
            </a:r>
            <a:r>
              <a:rPr lang="en-IN" sz="4000" i="1" dirty="0" smtClean="0"/>
              <a:t> century the relative dignity of the two terms was established it was believed that ‘Imagination’ was the superior term. A work of art, which imitated the original faithfully was called a work of imagination. And a work of art in which the poet substituted something of his own  invention, having likeness with the original, was called a work of Fancy.</a:t>
            </a:r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IN" sz="4000" b="1" i="1" dirty="0" smtClean="0"/>
              <a:t>  </a:t>
            </a:r>
            <a:r>
              <a:rPr lang="en-IN" sz="4000" b="1" i="1" u="sng" dirty="0" smtClean="0"/>
              <a:t>points to remember regarding ‘Fancy’ and ‘Imagination’</a:t>
            </a:r>
            <a:endParaRPr lang="en-IN" sz="4000" b="1" i="1" dirty="0" smtClean="0"/>
          </a:p>
          <a:p>
            <a:r>
              <a:rPr lang="en-IN" sz="4000" i="1" dirty="0" smtClean="0"/>
              <a:t>According to Coleridge Fancy and Imagination are two distinct and widely different faculties.</a:t>
            </a:r>
          </a:p>
          <a:p>
            <a:r>
              <a:rPr lang="en-IN" sz="4000" i="1" dirty="0" smtClean="0"/>
              <a:t>The distinction between ‘Imagination’ and ‘Fancy’ is based on  the separate nature of the two distinct mental faculties.</a:t>
            </a:r>
          </a:p>
          <a:p>
            <a:r>
              <a:rPr lang="en-IN" sz="4000" i="1" dirty="0" smtClean="0"/>
              <a:t>‘Fancy’ only juxtaposes images according to laws of association.</a:t>
            </a:r>
          </a:p>
          <a:p>
            <a:r>
              <a:rPr lang="en-IN" sz="4000" i="1" dirty="0" smtClean="0"/>
              <a:t>Imagination fuses them into new artistic wholes according to the central though or feeling. </a:t>
            </a:r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r>
              <a:rPr lang="en-IN" sz="4000" i="1" dirty="0" smtClean="0"/>
              <a:t>The distinction between Fancy and Imagination is the same as that between delirium and mania.</a:t>
            </a:r>
          </a:p>
          <a:p>
            <a:r>
              <a:rPr lang="en-IN" sz="4000" i="1" dirty="0" smtClean="0"/>
              <a:t>Milton had a highly imaginative mind and </a:t>
            </a:r>
            <a:r>
              <a:rPr lang="en-IN" sz="4000" i="1" dirty="0" err="1" smtClean="0"/>
              <a:t>Coweley</a:t>
            </a:r>
            <a:r>
              <a:rPr lang="en-IN" sz="4000" i="1" dirty="0" smtClean="0"/>
              <a:t> had a very fanciful mind</a:t>
            </a:r>
          </a:p>
          <a:p>
            <a:r>
              <a:rPr lang="en-IN" sz="4000" i="1" dirty="0" smtClean="0"/>
              <a:t>Imagination is of two types : </a:t>
            </a:r>
          </a:p>
          <a:p>
            <a:pPr marL="742950" indent="-742950">
              <a:buAutoNum type="arabicPeriod"/>
            </a:pPr>
            <a:r>
              <a:rPr lang="en-IN" sz="4000" i="1" dirty="0" smtClean="0"/>
              <a:t>Primary Imagination and </a:t>
            </a:r>
          </a:p>
          <a:p>
            <a:pPr marL="742950" indent="-742950">
              <a:buAutoNum type="arabicPeriod" startAt="2"/>
            </a:pPr>
            <a:r>
              <a:rPr lang="en-IN" sz="4000" i="1" dirty="0" smtClean="0"/>
              <a:t>Secondary Imagination.</a:t>
            </a:r>
          </a:p>
          <a:p>
            <a:pPr marL="742950" indent="-742950"/>
            <a:r>
              <a:rPr lang="en-IN" sz="4000" i="1" dirty="0" smtClean="0"/>
              <a:t>The primary Imagination is the living power and prime agent of all human perceptions and as a repetition in the finite mind of the external act of creation in the infinite I AM.</a:t>
            </a:r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r>
              <a:rPr lang="en-IN" sz="4000" i="1" dirty="0" smtClean="0"/>
              <a:t>The secondary Imagination is an echo of the former, co-existing with the conscious will yet still as identical with the primary in the kind of its agency, and differing in degree and in the mode of its operation.</a:t>
            </a:r>
          </a:p>
          <a:p>
            <a:r>
              <a:rPr lang="en-IN" sz="4000" i="1" dirty="0" smtClean="0"/>
              <a:t>The secondary Imagination “dissolves, diffuses, dissipates, in order to recreate”.</a:t>
            </a:r>
          </a:p>
          <a:p>
            <a:r>
              <a:rPr lang="en-IN" sz="4000" i="1" dirty="0" smtClean="0"/>
              <a:t>Fancy, on the contrary, has no other counters to play with, but fixities and </a:t>
            </a:r>
            <a:r>
              <a:rPr lang="en-IN" sz="4000" i="1" dirty="0" err="1" smtClean="0"/>
              <a:t>definities</a:t>
            </a:r>
            <a:r>
              <a:rPr lang="en-IN" sz="4000" i="1" dirty="0" smtClean="0"/>
              <a:t>.</a:t>
            </a:r>
          </a:p>
          <a:p>
            <a:r>
              <a:rPr lang="en-IN" sz="4000" i="1" dirty="0" smtClean="0"/>
              <a:t>The Fancy is indeed no other than a mode of memory emancipated from </a:t>
            </a:r>
            <a:r>
              <a:rPr lang="en-IN" sz="4000" i="1" dirty="0" err="1" smtClean="0"/>
              <a:t>te</a:t>
            </a:r>
            <a:r>
              <a:rPr lang="en-IN" sz="4000" i="1" dirty="0" smtClean="0"/>
              <a:t> order of time and space.</a:t>
            </a:r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r>
              <a:rPr lang="en-IN" sz="4000" i="1" dirty="0" smtClean="0"/>
              <a:t>Fancy receives all its material ready-made from the law association.</a:t>
            </a:r>
          </a:p>
          <a:p>
            <a:r>
              <a:rPr lang="en-IN" sz="4000" i="1" dirty="0" smtClean="0"/>
              <a:t>Wordsworth and Coleridge often talked about Two main powers of poetry :</a:t>
            </a:r>
          </a:p>
          <a:p>
            <a:pPr marL="742950" indent="-742950">
              <a:buAutoNum type="arabicPeriod"/>
            </a:pPr>
            <a:r>
              <a:rPr lang="en-IN" sz="4000" i="1" dirty="0" smtClean="0"/>
              <a:t>The power of exciting the sympathy of the reader by a faithful adherence to the truth of nature and </a:t>
            </a:r>
          </a:p>
          <a:p>
            <a:pPr marL="742950" indent="-742950">
              <a:buAutoNum type="arabicPeriod"/>
            </a:pPr>
            <a:r>
              <a:rPr lang="en-IN" sz="4000" i="1" dirty="0" smtClean="0"/>
              <a:t>The power of giving the interest of novelty by the modifying colours of imagination.</a:t>
            </a:r>
          </a:p>
          <a:p>
            <a:pPr marL="742950" indent="-742950"/>
            <a:r>
              <a:rPr lang="en-IN" sz="4000" i="1" dirty="0" smtClean="0"/>
              <a:t> Wordsworth was interested in nature while Coleridge was interested in supernatural or least romantic.</a:t>
            </a:r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3600" b="1" i="1" u="sng" dirty="0" smtClean="0"/>
              <a:t>CONCLUSION</a:t>
            </a:r>
          </a:p>
          <a:p>
            <a:r>
              <a:rPr lang="en-IN" sz="3600" b="1" i="1" dirty="0" smtClean="0"/>
              <a:t>Coleridge</a:t>
            </a:r>
            <a:r>
              <a:rPr lang="en-IN" sz="3600" i="1" dirty="0" smtClean="0"/>
              <a:t> regards </a:t>
            </a:r>
            <a:r>
              <a:rPr lang="en-IN" sz="3600" b="1" i="1" dirty="0" smtClean="0"/>
              <a:t>fancy</a:t>
            </a:r>
            <a:r>
              <a:rPr lang="en-IN" sz="3600" i="1" dirty="0" smtClean="0"/>
              <a:t> to be the inferior to </a:t>
            </a:r>
            <a:r>
              <a:rPr lang="en-IN" sz="3600" b="1" i="1" dirty="0" smtClean="0"/>
              <a:t>imagination</a:t>
            </a:r>
            <a:r>
              <a:rPr lang="en-IN" sz="3600" i="1" dirty="0" smtClean="0"/>
              <a:t>. It is according to him a creative power. It only combines different things into different shapes, not like </a:t>
            </a:r>
            <a:r>
              <a:rPr lang="en-IN" sz="3600" b="1" i="1" dirty="0" smtClean="0"/>
              <a:t>imagination</a:t>
            </a:r>
            <a:r>
              <a:rPr lang="en-IN" sz="3600" i="1" dirty="0" smtClean="0"/>
              <a:t> to fuse them into one. According to him, it is the process of “bringing together images dissimilar in the main, by source”.</a:t>
            </a:r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ddi\Desktop\Nikhat Anty data\thank you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620688"/>
            <a:ext cx="7920880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448</Words>
  <Application>Microsoft Office PowerPoint</Application>
  <PresentationFormat>On-screen Show (4:3)</PresentationFormat>
  <Paragraphs>226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        Union Education Society’s Mahila Mahavidyalaya, Solapur.    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2019-12-17T09:06:28Z</dcterms:created>
  <dcterms:modified xsi:type="dcterms:W3CDTF">2019-12-17T10:49:27Z</dcterms:modified>
</cp:coreProperties>
</file>