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eng-literature.com/2015/11/impact-of-latin-influence-on-english.htm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2022-23)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Indian English Literature  </a:t>
            </a:r>
            <a:br>
              <a:rPr lang="en-US" sz="2400" b="1"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Prof.Nikhat</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i="1" dirty="0" smtClean="0"/>
              <a:t> </a:t>
            </a:r>
            <a:r>
              <a:rPr lang="en-US" sz="2400" b="1" i="1" dirty="0" smtClean="0"/>
              <a:t>Salient Features of Modern Indian English Drama</a:t>
            </a:r>
            <a:r>
              <a:rPr lang="en-US" sz="2400" i="1" dirty="0" smtClean="0"/>
              <a:t/>
            </a:r>
            <a:br>
              <a:rPr lang="en-US" sz="2400" i="1" dirty="0" smtClean="0"/>
            </a:b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smtClean="0">
                <a:solidFill>
                  <a:schemeClr val="tx1"/>
                </a:solidFill>
              </a:rPr>
              <a:t> </a:t>
            </a:r>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1066800"/>
            <a:ext cx="11049000" cy="4572000"/>
          </a:xfrm>
        </p:spPr>
        <p:txBody>
          <a:bodyPr>
            <a:noAutofit/>
          </a:bodyPr>
          <a:lstStyle/>
          <a:p>
            <a:pPr algn="l"/>
            <a:r>
              <a:rPr lang="en-US" sz="2400" b="1" dirty="0" smtClean="0"/>
              <a:t>Introduction</a:t>
            </a:r>
            <a:r>
              <a:rPr lang="en-US" sz="2400" dirty="0" smtClean="0"/>
              <a:t>:– </a:t>
            </a:r>
            <a:br>
              <a:rPr lang="en-US" sz="2400" dirty="0" smtClean="0"/>
            </a:br>
            <a:r>
              <a:rPr lang="en-US" sz="2400" dirty="0" smtClean="0"/>
              <a:t> </a:t>
            </a:r>
            <a:r>
              <a:rPr lang="en-US" sz="2400" b="1" dirty="0" smtClean="0"/>
              <a:t>Origin of modern Indian theatre</a:t>
            </a:r>
            <a:r>
              <a:rPr lang="en-US" sz="2400" dirty="0" smtClean="0"/>
              <a:t/>
            </a:r>
            <a:br>
              <a:rPr lang="en-US" sz="2400" dirty="0" smtClean="0"/>
            </a:br>
            <a:r>
              <a:rPr lang="en-US" sz="2400" b="1" dirty="0" smtClean="0"/>
              <a:t>Modern Indian theatre started after the advent of the British in India</a:t>
            </a:r>
            <a:r>
              <a:rPr lang="en-US" sz="2400" dirty="0" smtClean="0"/>
              <a:t>. The British developed Calcutta in the east, Bombay and </a:t>
            </a:r>
            <a:r>
              <a:rPr lang="en-US" sz="2400" dirty="0" err="1" smtClean="0"/>
              <a:t>Surat</a:t>
            </a:r>
            <a:r>
              <a:rPr lang="en-US" sz="2400" dirty="0" smtClean="0"/>
              <a:t> in the west and Madras in the south as important </a:t>
            </a:r>
            <a:r>
              <a:rPr lang="en-US" sz="2400" dirty="0" err="1" smtClean="0"/>
              <a:t>centres</a:t>
            </a:r>
            <a:r>
              <a:rPr lang="en-US" sz="2400" dirty="0" smtClean="0"/>
              <a:t> of trade and administration. They also set up theatres in these cities for their entertainment.</a:t>
            </a:r>
            <a:br>
              <a:rPr lang="en-US" sz="2400" dirty="0" smtClean="0"/>
            </a:br>
            <a:r>
              <a:rPr lang="en-US" sz="2400" b="1" dirty="0" err="1" smtClean="0"/>
              <a:t>Levdef</a:t>
            </a:r>
            <a:r>
              <a:rPr lang="en-US" sz="2400" dirty="0" smtClean="0"/>
              <a:t>, a gentleman of Russian origin, established a theatre by the name of </a:t>
            </a:r>
            <a:r>
              <a:rPr lang="en-US" sz="2400" b="1" dirty="0" smtClean="0"/>
              <a:t>Bengali Theatre</a:t>
            </a:r>
            <a:r>
              <a:rPr lang="en-US" sz="2400" dirty="0" smtClean="0"/>
              <a:t>. Abridged versions of plays like Disguise and Love is the Best Doctor were enacted on 21 November 1765, well over 200 years ago. Many rich drama lovers followed the example of </a:t>
            </a:r>
            <a:r>
              <a:rPr lang="en-US" sz="2400" dirty="0" err="1" smtClean="0"/>
              <a:t>Levdef</a:t>
            </a:r>
            <a:r>
              <a:rPr lang="en-US" sz="2400" dirty="0" smtClean="0"/>
              <a:t> and started conducting shows in their houses, lawns and gardens. This set in motion a process in which many theatres were established and plays enacted.</a:t>
            </a:r>
            <a:br>
              <a:rPr lang="en-US" sz="2400" dirty="0" smtClean="0"/>
            </a:br>
            <a:r>
              <a:rPr lang="en-US" sz="2400" dirty="0" smtClean="0"/>
              <a:t>Once general interest developed in the plays, their commercial viewing became inevitable. This led to the formation of theatrical companies among which the </a:t>
            </a:r>
            <a:r>
              <a:rPr lang="en-US" sz="2400" dirty="0" err="1" smtClean="0"/>
              <a:t>Parsi</a:t>
            </a:r>
            <a:r>
              <a:rPr lang="en-US" sz="2400" dirty="0" smtClean="0"/>
              <a:t> theatrical companies became most popular. These companies toured various provinces and made money. But, more significantly, they contributed to the popularization of the plays by writing them in Indian languages.</a:t>
            </a:r>
            <a:br>
              <a:rPr lang="en-US" sz="2400" dirty="0" smtClean="0"/>
            </a:br>
            <a:r>
              <a:rPr lang="en-US" sz="2400" dirty="0" smtClean="0"/>
              <a:t>". of nature with a difference.</a:t>
            </a:r>
            <a:endParaRPr lang="en-US" sz="24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304800" y="7467600"/>
            <a:ext cx="10515600" cy="4038600"/>
          </a:xfrm>
        </p:spPr>
        <p:txBody>
          <a:bodyPr>
            <a:noAutofit/>
          </a:bodyPr>
          <a:lstStyle/>
          <a:p>
            <a:pPr marL="342900" indent="-342900" algn="l"/>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algn="l"/>
            <a:r>
              <a:rPr lang="en-US" sz="2000" b="1" dirty="0" smtClean="0">
                <a:solidFill>
                  <a:schemeClr val="tx1"/>
                </a:solidFill>
              </a:rPr>
              <a:t>Salient features associated with Modern Indian theatre are:</a:t>
            </a:r>
            <a:endParaRPr lang="en-US" sz="2000" dirty="0" smtClean="0">
              <a:solidFill>
                <a:schemeClr val="tx1"/>
              </a:solidFill>
            </a:endParaRPr>
          </a:p>
          <a:p>
            <a:pPr algn="l"/>
            <a:r>
              <a:rPr lang="en-US" sz="2000" dirty="0" smtClean="0">
                <a:solidFill>
                  <a:schemeClr val="tx1"/>
                </a:solidFill>
              </a:rPr>
              <a:t>Predominant influence of </a:t>
            </a:r>
            <a:r>
              <a:rPr lang="en-US" sz="2000" b="1" dirty="0" smtClean="0">
                <a:solidFill>
                  <a:schemeClr val="tx1"/>
                </a:solidFill>
              </a:rPr>
              <a:t>western notions of drama</a:t>
            </a:r>
            <a:endParaRPr lang="en-US" sz="2000" dirty="0" smtClean="0">
              <a:solidFill>
                <a:schemeClr val="tx1"/>
              </a:solidFill>
            </a:endParaRPr>
          </a:p>
          <a:p>
            <a:pPr algn="l"/>
            <a:r>
              <a:rPr lang="en-US" sz="2000" dirty="0" smtClean="0">
                <a:solidFill>
                  <a:schemeClr val="tx1"/>
                </a:solidFill>
              </a:rPr>
              <a:t>The Ancient Indian tradition rested on a happy ending of the plays whereas in the </a:t>
            </a:r>
            <a:r>
              <a:rPr lang="en-US" sz="2000" b="1" dirty="0" smtClean="0">
                <a:solidFill>
                  <a:schemeClr val="tx1"/>
                </a:solidFill>
              </a:rPr>
              <a:t>western tradition the tragic ending was generally in vogue</a:t>
            </a:r>
            <a:endParaRPr lang="en-US" sz="2000" dirty="0" smtClean="0">
              <a:solidFill>
                <a:schemeClr val="tx1"/>
              </a:solidFill>
            </a:endParaRPr>
          </a:p>
          <a:p>
            <a:pPr algn="l"/>
            <a:r>
              <a:rPr lang="en-US" sz="2000" dirty="0" smtClean="0">
                <a:solidFill>
                  <a:schemeClr val="tx1"/>
                </a:solidFill>
              </a:rPr>
              <a:t>Modern Indian theatre was a product of </a:t>
            </a:r>
            <a:r>
              <a:rPr lang="en-US" sz="2000" b="1" dirty="0" smtClean="0">
                <a:solidFill>
                  <a:schemeClr val="tx1"/>
                </a:solidFill>
              </a:rPr>
              <a:t>certain Indian social developments</a:t>
            </a:r>
            <a:r>
              <a:rPr lang="en-US" sz="2000" dirty="0" smtClean="0">
                <a:solidFill>
                  <a:schemeClr val="tx1"/>
                </a:solidFill>
              </a:rPr>
              <a:t>. The processes of modernization and Renaissance in the Indian society, brought about Socio – cultural changes and these changes were reflected in the field of art and literature</a:t>
            </a:r>
          </a:p>
          <a:p>
            <a:pPr algn="l"/>
            <a:r>
              <a:rPr lang="en-US" sz="2000" dirty="0" smtClean="0">
                <a:solidFill>
                  <a:schemeClr val="tx1"/>
                </a:solidFill>
              </a:rPr>
              <a:t>The initial thematic content of the modern Indian plays rested on the historical and the mythological themes. Later the </a:t>
            </a:r>
            <a:r>
              <a:rPr lang="en-US" sz="2000" b="1" dirty="0" smtClean="0">
                <a:solidFill>
                  <a:schemeClr val="tx1"/>
                </a:solidFill>
              </a:rPr>
              <a:t>social and political themes</a:t>
            </a:r>
            <a:r>
              <a:rPr lang="en-US" sz="2000" dirty="0" smtClean="0">
                <a:solidFill>
                  <a:schemeClr val="tx1"/>
                </a:solidFill>
              </a:rPr>
              <a:t> were also given a place. Along with this, Indian theatre soon began incorporating elements from the classical Sanskrit theatres and folk theatres. This combination brought about many changes in the Indian theatre. </a:t>
            </a:r>
            <a:r>
              <a:rPr lang="en-US" sz="2000" b="1" dirty="0" smtClean="0">
                <a:solidFill>
                  <a:schemeClr val="tx1"/>
                </a:solidFill>
              </a:rPr>
              <a:t>For example, plays in the </a:t>
            </a:r>
            <a:r>
              <a:rPr lang="en-US" sz="2000" b="1" dirty="0" err="1" smtClean="0">
                <a:solidFill>
                  <a:schemeClr val="tx1"/>
                </a:solidFill>
              </a:rPr>
              <a:t>Parsi</a:t>
            </a:r>
            <a:r>
              <a:rPr lang="en-US" sz="2000" b="1" dirty="0" smtClean="0">
                <a:solidFill>
                  <a:schemeClr val="tx1"/>
                </a:solidFill>
              </a:rPr>
              <a:t> theatres</a:t>
            </a:r>
            <a:r>
              <a:rPr lang="en-US" sz="2000" dirty="0" smtClean="0">
                <a:solidFill>
                  <a:schemeClr val="tx1"/>
                </a:solidFill>
              </a:rPr>
              <a:t> gave tremendous importance to music, song and dances which was the influence of the traditional folk plays.</a:t>
            </a:r>
            <a:endParaRPr lang="en-US" sz="2000" dirty="0">
              <a:solidFill>
                <a:schemeClr val="tx1"/>
              </a:solidFill>
            </a:endParaRPr>
          </a:p>
        </p:txBody>
      </p:sp>
      <p:pic>
        <p:nvPicPr>
          <p:cNvPr id="4" name="Picture 3" descr="A-picture-of-one-of-the-Parsi-theatrical-company-setup-during-this-time.jpg"/>
          <p:cNvPicPr>
            <a:picLocks noChangeAspect="1"/>
          </p:cNvPicPr>
          <p:nvPr/>
        </p:nvPicPr>
        <p:blipFill>
          <a:blip r:embed="rId2"/>
          <a:stretch>
            <a:fillRect/>
          </a:stretch>
        </p:blipFill>
        <p:spPr>
          <a:xfrm>
            <a:off x="1752600" y="3962400"/>
            <a:ext cx="8610600" cy="2743200"/>
          </a:xfrm>
          <a:prstGeom prst="rect">
            <a:avLst/>
          </a:prstGeom>
        </p:spPr>
      </p:pic>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1950" dirty="0" smtClean="0">
                <a:solidFill>
                  <a:schemeClr val="tx1"/>
                </a:solidFill>
              </a:rPr>
              <a:t>The post independence theatre also incorporated much of the </a:t>
            </a:r>
            <a:r>
              <a:rPr lang="en-US" sz="1950" b="1" dirty="0" smtClean="0">
                <a:solidFill>
                  <a:schemeClr val="tx1"/>
                </a:solidFill>
              </a:rPr>
              <a:t>folk and the Sanskrit traditions but, in essence, retained the realist western tradition.</a:t>
            </a:r>
            <a:r>
              <a:rPr lang="en-US" sz="1950" dirty="0" smtClean="0">
                <a:solidFill>
                  <a:schemeClr val="tx1"/>
                </a:solidFill>
              </a:rPr>
              <a:t> Playwrights like </a:t>
            </a:r>
            <a:r>
              <a:rPr lang="en-US" sz="1950" b="1" dirty="0" err="1" smtClean="0">
                <a:solidFill>
                  <a:schemeClr val="tx1"/>
                </a:solidFill>
              </a:rPr>
              <a:t>Badal</a:t>
            </a:r>
            <a:r>
              <a:rPr lang="en-US" sz="1950" b="1" dirty="0" smtClean="0">
                <a:solidFill>
                  <a:schemeClr val="tx1"/>
                </a:solidFill>
              </a:rPr>
              <a:t> </a:t>
            </a:r>
            <a:r>
              <a:rPr lang="en-US" sz="1950" b="1" dirty="0" err="1" smtClean="0">
                <a:solidFill>
                  <a:schemeClr val="tx1"/>
                </a:solidFill>
              </a:rPr>
              <a:t>Sarkar</a:t>
            </a:r>
            <a:r>
              <a:rPr lang="en-US" sz="1950" b="1" dirty="0" smtClean="0">
                <a:solidFill>
                  <a:schemeClr val="tx1"/>
                </a:solidFill>
              </a:rPr>
              <a:t>, </a:t>
            </a:r>
            <a:r>
              <a:rPr lang="en-US" sz="1950" b="1" dirty="0" err="1" smtClean="0">
                <a:solidFill>
                  <a:schemeClr val="tx1"/>
                </a:solidFill>
              </a:rPr>
              <a:t>Shambhu</a:t>
            </a:r>
            <a:r>
              <a:rPr lang="en-US" sz="1950" b="1" dirty="0" smtClean="0">
                <a:solidFill>
                  <a:schemeClr val="tx1"/>
                </a:solidFill>
              </a:rPr>
              <a:t> </a:t>
            </a:r>
            <a:r>
              <a:rPr lang="en-US" sz="1950" b="1" dirty="0" err="1" smtClean="0">
                <a:solidFill>
                  <a:schemeClr val="tx1"/>
                </a:solidFill>
              </a:rPr>
              <a:t>Mitra</a:t>
            </a:r>
            <a:r>
              <a:rPr lang="en-US" sz="1950" b="1" dirty="0" smtClean="0">
                <a:solidFill>
                  <a:schemeClr val="tx1"/>
                </a:solidFill>
              </a:rPr>
              <a:t>, Vijay </a:t>
            </a:r>
            <a:r>
              <a:rPr lang="en-US" sz="1950" b="1" dirty="0" err="1" smtClean="0">
                <a:solidFill>
                  <a:schemeClr val="tx1"/>
                </a:solidFill>
              </a:rPr>
              <a:t>Tendulkar</a:t>
            </a:r>
            <a:r>
              <a:rPr lang="en-US" sz="1950" b="1" dirty="0" smtClean="0">
                <a:solidFill>
                  <a:schemeClr val="tx1"/>
                </a:solidFill>
              </a:rPr>
              <a:t>, </a:t>
            </a:r>
            <a:r>
              <a:rPr lang="en-US" sz="1950" b="1" dirty="0" err="1" smtClean="0">
                <a:solidFill>
                  <a:schemeClr val="tx1"/>
                </a:solidFill>
              </a:rPr>
              <a:t>B.V.Karant</a:t>
            </a:r>
            <a:r>
              <a:rPr lang="en-US" sz="1950" b="1" dirty="0" smtClean="0">
                <a:solidFill>
                  <a:schemeClr val="tx1"/>
                </a:solidFill>
              </a:rPr>
              <a:t>, Ibrahim </a:t>
            </a:r>
            <a:r>
              <a:rPr lang="en-US" sz="1950" b="1" dirty="0" err="1" smtClean="0">
                <a:solidFill>
                  <a:schemeClr val="tx1"/>
                </a:solidFill>
              </a:rPr>
              <a:t>Alkazi</a:t>
            </a:r>
            <a:r>
              <a:rPr lang="en-US" sz="1950" b="1" dirty="0" smtClean="0">
                <a:solidFill>
                  <a:schemeClr val="tx1"/>
                </a:solidFill>
              </a:rPr>
              <a:t>, </a:t>
            </a:r>
            <a:r>
              <a:rPr lang="en-US" sz="1950" b="1" dirty="0" err="1" smtClean="0">
                <a:solidFill>
                  <a:schemeClr val="tx1"/>
                </a:solidFill>
              </a:rPr>
              <a:t>Girish</a:t>
            </a:r>
            <a:r>
              <a:rPr lang="en-US" sz="1950" b="1" dirty="0" smtClean="0">
                <a:solidFill>
                  <a:schemeClr val="tx1"/>
                </a:solidFill>
              </a:rPr>
              <a:t> </a:t>
            </a:r>
            <a:r>
              <a:rPr lang="en-US" sz="1950" b="1" dirty="0" err="1" smtClean="0">
                <a:solidFill>
                  <a:schemeClr val="tx1"/>
                </a:solidFill>
              </a:rPr>
              <a:t>Karnad</a:t>
            </a:r>
            <a:r>
              <a:rPr lang="en-US" sz="1950" b="1" dirty="0" smtClean="0">
                <a:solidFill>
                  <a:schemeClr val="tx1"/>
                </a:solidFill>
              </a:rPr>
              <a:t> and </a:t>
            </a:r>
            <a:r>
              <a:rPr lang="en-US" sz="1950" b="1" dirty="0" err="1" smtClean="0">
                <a:solidFill>
                  <a:schemeClr val="tx1"/>
                </a:solidFill>
              </a:rPr>
              <a:t>Utpal</a:t>
            </a:r>
            <a:r>
              <a:rPr lang="en-US" sz="1950" b="1" dirty="0" smtClean="0">
                <a:solidFill>
                  <a:schemeClr val="tx1"/>
                </a:solidFill>
              </a:rPr>
              <a:t> </a:t>
            </a:r>
            <a:r>
              <a:rPr lang="en-US" sz="1950" b="1" dirty="0" err="1" smtClean="0">
                <a:solidFill>
                  <a:schemeClr val="tx1"/>
                </a:solidFill>
              </a:rPr>
              <a:t>Dutt</a:t>
            </a:r>
            <a:r>
              <a:rPr lang="en-US" sz="1950" b="1" dirty="0" smtClean="0">
                <a:solidFill>
                  <a:schemeClr val="tx1"/>
                </a:solidFill>
              </a:rPr>
              <a:t> etc. made new experiments in the theatrical devices</a:t>
            </a:r>
            <a:endParaRPr lang="en-US" sz="1950" dirty="0" smtClean="0">
              <a:solidFill>
                <a:schemeClr val="tx1"/>
              </a:solidFill>
            </a:endParaRPr>
          </a:p>
          <a:p>
            <a:pPr algn="l"/>
            <a:r>
              <a:rPr lang="en-US" sz="1950" dirty="0" smtClean="0">
                <a:solidFill>
                  <a:schemeClr val="tx1"/>
                </a:solidFill>
              </a:rPr>
              <a:t> </a:t>
            </a:r>
          </a:p>
          <a:p>
            <a:pPr algn="l"/>
            <a:r>
              <a:rPr lang="en-US" sz="1950" b="1" dirty="0" smtClean="0">
                <a:solidFill>
                  <a:schemeClr val="tx1"/>
                </a:solidFill>
              </a:rPr>
              <a:t>Modern Indian drama and nationalism</a:t>
            </a:r>
            <a:endParaRPr lang="en-US" sz="1950" dirty="0" smtClean="0">
              <a:solidFill>
                <a:schemeClr val="tx1"/>
              </a:solidFill>
            </a:endParaRPr>
          </a:p>
          <a:p>
            <a:pPr algn="l"/>
            <a:r>
              <a:rPr lang="en-US" sz="1950" b="1" dirty="0" smtClean="0">
                <a:solidFill>
                  <a:schemeClr val="tx1"/>
                </a:solidFill>
              </a:rPr>
              <a:t>Combining nationalism with contemporary social reality</a:t>
            </a:r>
            <a:r>
              <a:rPr lang="en-US" sz="1950" dirty="0" smtClean="0">
                <a:solidFill>
                  <a:schemeClr val="tx1"/>
                </a:solidFill>
              </a:rPr>
              <a:t> was another trend in modern plays. </a:t>
            </a:r>
            <a:r>
              <a:rPr lang="en-US" sz="1950" b="1" dirty="0" smtClean="0">
                <a:solidFill>
                  <a:schemeClr val="tx1"/>
                </a:solidFill>
              </a:rPr>
              <a:t>The first famous play of this kind was written by </a:t>
            </a:r>
            <a:r>
              <a:rPr lang="en-US" sz="1950" b="1" dirty="0" err="1" smtClean="0">
                <a:solidFill>
                  <a:schemeClr val="tx1"/>
                </a:solidFill>
              </a:rPr>
              <a:t>Dinabandhu</a:t>
            </a:r>
            <a:r>
              <a:rPr lang="en-US" sz="1950" b="1" dirty="0" smtClean="0">
                <a:solidFill>
                  <a:schemeClr val="tx1"/>
                </a:solidFill>
              </a:rPr>
              <a:t> </a:t>
            </a:r>
            <a:r>
              <a:rPr lang="en-US" sz="1950" b="1" dirty="0" err="1" smtClean="0">
                <a:solidFill>
                  <a:schemeClr val="tx1"/>
                </a:solidFill>
              </a:rPr>
              <a:t>Mitra</a:t>
            </a:r>
            <a:r>
              <a:rPr lang="en-US" sz="1950" dirty="0" smtClean="0">
                <a:solidFill>
                  <a:schemeClr val="tx1"/>
                </a:solidFill>
              </a:rPr>
              <a:t> (Neel </a:t>
            </a:r>
            <a:r>
              <a:rPr lang="en-US" sz="1950" dirty="0" err="1" smtClean="0">
                <a:solidFill>
                  <a:schemeClr val="tx1"/>
                </a:solidFill>
              </a:rPr>
              <a:t>Darpan</a:t>
            </a:r>
            <a:r>
              <a:rPr lang="en-US" sz="1950" dirty="0" smtClean="0">
                <a:solidFill>
                  <a:schemeClr val="tx1"/>
                </a:solidFill>
              </a:rPr>
              <a:t>) in Bengali. This play was based on the theme of forcible cultivation of indigo inflicted on the native planters by British imperialism. This play was also indicative of a newly emerging consciousness of nationalism.</a:t>
            </a:r>
          </a:p>
          <a:p>
            <a:pPr algn="l"/>
            <a:r>
              <a:rPr lang="en-US" sz="1950" dirty="0" smtClean="0">
                <a:solidFill>
                  <a:schemeClr val="tx1"/>
                </a:solidFill>
              </a:rPr>
              <a:t>Assamese plays by </a:t>
            </a:r>
            <a:r>
              <a:rPr lang="en-US" sz="1950" b="1" dirty="0" err="1" smtClean="0">
                <a:solidFill>
                  <a:schemeClr val="tx1"/>
                </a:solidFill>
              </a:rPr>
              <a:t>Padmanath</a:t>
            </a:r>
            <a:r>
              <a:rPr lang="en-US" sz="1950" b="1" dirty="0" smtClean="0">
                <a:solidFill>
                  <a:schemeClr val="tx1"/>
                </a:solidFill>
              </a:rPr>
              <a:t> </a:t>
            </a:r>
            <a:r>
              <a:rPr lang="en-US" sz="1950" b="1" dirty="0" err="1" smtClean="0">
                <a:solidFill>
                  <a:schemeClr val="tx1"/>
                </a:solidFill>
              </a:rPr>
              <a:t>Gohai</a:t>
            </a:r>
            <a:r>
              <a:rPr lang="en-US" sz="1950" b="1" dirty="0" smtClean="0">
                <a:solidFill>
                  <a:schemeClr val="tx1"/>
                </a:solidFill>
              </a:rPr>
              <a:t> </a:t>
            </a:r>
            <a:r>
              <a:rPr lang="en-US" sz="1950" b="1" dirty="0" err="1" smtClean="0">
                <a:solidFill>
                  <a:schemeClr val="tx1"/>
                </a:solidFill>
              </a:rPr>
              <a:t>Barua</a:t>
            </a:r>
            <a:r>
              <a:rPr lang="en-US" sz="1950" b="1" dirty="0" smtClean="0">
                <a:solidFill>
                  <a:schemeClr val="tx1"/>
                </a:solidFill>
              </a:rPr>
              <a:t> (</a:t>
            </a:r>
            <a:r>
              <a:rPr lang="en-US" sz="1950" b="1" dirty="0" err="1" smtClean="0">
                <a:solidFill>
                  <a:schemeClr val="tx1"/>
                </a:solidFill>
              </a:rPr>
              <a:t>Lochit</a:t>
            </a:r>
            <a:r>
              <a:rPr lang="en-US" sz="1950" b="1" dirty="0" smtClean="0">
                <a:solidFill>
                  <a:schemeClr val="tx1"/>
                </a:solidFill>
              </a:rPr>
              <a:t> </a:t>
            </a:r>
            <a:r>
              <a:rPr lang="en-US" sz="1950" b="1" dirty="0" err="1" smtClean="0">
                <a:solidFill>
                  <a:schemeClr val="tx1"/>
                </a:solidFill>
              </a:rPr>
              <a:t>Barfukan</a:t>
            </a:r>
            <a:r>
              <a:rPr lang="en-US" sz="1950" b="1" dirty="0" smtClean="0">
                <a:solidFill>
                  <a:schemeClr val="tx1"/>
                </a:solidFill>
              </a:rPr>
              <a:t>), </a:t>
            </a:r>
            <a:r>
              <a:rPr lang="en-US" sz="1950" b="1" dirty="0" err="1" smtClean="0">
                <a:solidFill>
                  <a:schemeClr val="tx1"/>
                </a:solidFill>
              </a:rPr>
              <a:t>Lahshmikant</a:t>
            </a:r>
            <a:r>
              <a:rPr lang="en-US" sz="1950" b="1" dirty="0" smtClean="0">
                <a:solidFill>
                  <a:schemeClr val="tx1"/>
                </a:solidFill>
              </a:rPr>
              <a:t> </a:t>
            </a:r>
            <a:r>
              <a:rPr lang="en-US" sz="1950" b="1" dirty="0" err="1" smtClean="0">
                <a:solidFill>
                  <a:schemeClr val="tx1"/>
                </a:solidFill>
              </a:rPr>
              <a:t>Bejbarua</a:t>
            </a:r>
            <a:r>
              <a:rPr lang="en-US" sz="1950" b="1" dirty="0" smtClean="0">
                <a:solidFill>
                  <a:schemeClr val="tx1"/>
                </a:solidFill>
              </a:rPr>
              <a:t> (</a:t>
            </a:r>
            <a:r>
              <a:rPr lang="en-US" sz="1950" b="1" dirty="0" err="1" smtClean="0">
                <a:solidFill>
                  <a:schemeClr val="tx1"/>
                </a:solidFill>
              </a:rPr>
              <a:t>Ckakradhwaj</a:t>
            </a:r>
            <a:r>
              <a:rPr lang="en-US" sz="1950" b="1" dirty="0" smtClean="0">
                <a:solidFill>
                  <a:schemeClr val="tx1"/>
                </a:solidFill>
              </a:rPr>
              <a:t> </a:t>
            </a:r>
            <a:r>
              <a:rPr lang="en-US" sz="1950" b="1" dirty="0" err="1" smtClean="0">
                <a:solidFill>
                  <a:schemeClr val="tx1"/>
                </a:solidFill>
              </a:rPr>
              <a:t>Singhj</a:t>
            </a:r>
            <a:r>
              <a:rPr lang="en-US" sz="1950" b="1" dirty="0" smtClean="0">
                <a:solidFill>
                  <a:schemeClr val="tx1"/>
                </a:solidFill>
              </a:rPr>
              <a:t> and </a:t>
            </a:r>
            <a:r>
              <a:rPr lang="en-US" sz="1950" b="1" dirty="0" err="1" smtClean="0">
                <a:solidFill>
                  <a:schemeClr val="tx1"/>
                </a:solidFill>
              </a:rPr>
              <a:t>Bimlanand</a:t>
            </a:r>
            <a:r>
              <a:rPr lang="en-US" sz="1950" b="1" dirty="0" smtClean="0">
                <a:solidFill>
                  <a:schemeClr val="tx1"/>
                </a:solidFill>
              </a:rPr>
              <a:t> </a:t>
            </a:r>
            <a:r>
              <a:rPr lang="en-US" sz="1950" b="1" dirty="0" err="1" smtClean="0">
                <a:solidFill>
                  <a:schemeClr val="tx1"/>
                </a:solidFill>
              </a:rPr>
              <a:t>Barua</a:t>
            </a:r>
            <a:r>
              <a:rPr lang="en-US" sz="1950" b="1" dirty="0" smtClean="0">
                <a:solidFill>
                  <a:schemeClr val="tx1"/>
                </a:solidFill>
              </a:rPr>
              <a:t> (</a:t>
            </a:r>
            <a:r>
              <a:rPr lang="en-US" sz="1950" b="1" dirty="0" err="1" smtClean="0">
                <a:solidFill>
                  <a:schemeClr val="tx1"/>
                </a:solidFill>
              </a:rPr>
              <a:t>Sharai</a:t>
            </a:r>
            <a:r>
              <a:rPr lang="en-US" sz="1950" b="1" dirty="0" smtClean="0">
                <a:solidFill>
                  <a:schemeClr val="tx1"/>
                </a:solidFill>
              </a:rPr>
              <a:t> </a:t>
            </a:r>
            <a:r>
              <a:rPr lang="en-US" sz="1950" b="1" dirty="0" err="1" smtClean="0">
                <a:solidFill>
                  <a:schemeClr val="tx1"/>
                </a:solidFill>
              </a:rPr>
              <a:t>Ghat</a:t>
            </a:r>
            <a:r>
              <a:rPr lang="en-US" sz="1950" b="1" dirty="0" smtClean="0">
                <a:solidFill>
                  <a:schemeClr val="tx1"/>
                </a:solidFill>
              </a:rPr>
              <a:t>)</a:t>
            </a:r>
            <a:r>
              <a:rPr lang="en-US" sz="1950" dirty="0" smtClean="0">
                <a:solidFill>
                  <a:schemeClr val="tx1"/>
                </a:solidFill>
              </a:rPr>
              <a:t> were also powerful expressions of nationalist feelings. </a:t>
            </a:r>
            <a:r>
              <a:rPr lang="en-US" sz="1950" b="1" dirty="0" err="1" smtClean="0">
                <a:solidFill>
                  <a:schemeClr val="tx1"/>
                </a:solidFill>
              </a:rPr>
              <a:t>Pavler</a:t>
            </a:r>
            <a:r>
              <a:rPr lang="en-US" sz="1950" b="1" dirty="0" smtClean="0">
                <a:solidFill>
                  <a:schemeClr val="tx1"/>
                </a:solidFill>
              </a:rPr>
              <a:t> wrote nationalist plays</a:t>
            </a:r>
            <a:r>
              <a:rPr lang="en-US" sz="1950" dirty="0" smtClean="0">
                <a:solidFill>
                  <a:schemeClr val="tx1"/>
                </a:solidFill>
              </a:rPr>
              <a:t> (</a:t>
            </a:r>
            <a:r>
              <a:rPr lang="en-US" sz="1950" dirty="0" err="1" smtClean="0">
                <a:solidFill>
                  <a:schemeClr val="tx1"/>
                </a:solidFill>
              </a:rPr>
              <a:t>Khadrin</a:t>
            </a:r>
            <a:r>
              <a:rPr lang="en-US" sz="1950" dirty="0" smtClean="0">
                <a:solidFill>
                  <a:schemeClr val="tx1"/>
                </a:solidFill>
              </a:rPr>
              <a:t> </a:t>
            </a:r>
            <a:r>
              <a:rPr lang="en-US" sz="1950" dirty="0" err="1" smtClean="0">
                <a:solidFill>
                  <a:schemeClr val="tx1"/>
                </a:solidFill>
              </a:rPr>
              <a:t>Verdri</a:t>
            </a:r>
            <a:r>
              <a:rPr lang="en-US" sz="1950" dirty="0" smtClean="0">
                <a:solidFill>
                  <a:schemeClr val="tx1"/>
                </a:solidFill>
              </a:rPr>
              <a:t> and </a:t>
            </a:r>
            <a:r>
              <a:rPr lang="en-US" sz="1950" dirty="0" err="1" smtClean="0">
                <a:solidFill>
                  <a:schemeClr val="tx1"/>
                </a:solidFill>
              </a:rPr>
              <a:t>Desheeya</a:t>
            </a:r>
            <a:r>
              <a:rPr lang="en-US" sz="1950" dirty="0" smtClean="0">
                <a:solidFill>
                  <a:schemeClr val="tx1"/>
                </a:solidFill>
              </a:rPr>
              <a:t> </a:t>
            </a:r>
            <a:r>
              <a:rPr lang="en-US" sz="1950" dirty="0" err="1" smtClean="0">
                <a:solidFill>
                  <a:schemeClr val="tx1"/>
                </a:solidFill>
              </a:rPr>
              <a:t>Koti</a:t>
            </a:r>
            <a:r>
              <a:rPr lang="en-US" sz="1950" dirty="0" smtClean="0">
                <a:solidFill>
                  <a:schemeClr val="tx1"/>
                </a:solidFill>
              </a:rPr>
              <a:t> among others) in </a:t>
            </a:r>
            <a:r>
              <a:rPr lang="en-US" sz="1950" b="1" dirty="0" err="1" smtClean="0">
                <a:solidFill>
                  <a:schemeClr val="tx1"/>
                </a:solidFill>
              </a:rPr>
              <a:t>tamil</a:t>
            </a:r>
            <a:r>
              <a:rPr lang="en-US" sz="1950" dirty="0" smtClean="0">
                <a:solidFill>
                  <a:schemeClr val="tx1"/>
                </a:solidFill>
              </a:rPr>
              <a:t>. In </a:t>
            </a:r>
            <a:r>
              <a:rPr lang="en-US" sz="1950" dirty="0" err="1" smtClean="0">
                <a:solidFill>
                  <a:schemeClr val="tx1"/>
                </a:solidFill>
              </a:rPr>
              <a:t>m</a:t>
            </a:r>
            <a:r>
              <a:rPr lang="en-US" sz="1950" b="1" dirty="0" err="1" smtClean="0">
                <a:solidFill>
                  <a:schemeClr val="tx1"/>
                </a:solidFill>
              </a:rPr>
              <a:t>alayalam</a:t>
            </a:r>
            <a:r>
              <a:rPr lang="en-US" sz="1950" b="1" dirty="0" smtClean="0">
                <a:solidFill>
                  <a:schemeClr val="tx1"/>
                </a:solidFill>
              </a:rPr>
              <a:t> the nationalist tradition was carried by V.T. </a:t>
            </a:r>
            <a:r>
              <a:rPr lang="en-US" sz="1950" b="1" dirty="0" err="1" smtClean="0">
                <a:solidFill>
                  <a:schemeClr val="tx1"/>
                </a:solidFill>
              </a:rPr>
              <a:t>Bhattiripad</a:t>
            </a:r>
            <a:r>
              <a:rPr lang="en-US" sz="1950" b="1" dirty="0" smtClean="0">
                <a:solidFill>
                  <a:schemeClr val="tx1"/>
                </a:solidFill>
              </a:rPr>
              <a:t>, K. </a:t>
            </a:r>
            <a:r>
              <a:rPr lang="en-US" sz="1950" b="1" dirty="0" err="1" smtClean="0">
                <a:solidFill>
                  <a:schemeClr val="tx1"/>
                </a:solidFill>
              </a:rPr>
              <a:t>Damodaran</a:t>
            </a:r>
            <a:r>
              <a:rPr lang="en-US" sz="1950" b="1" dirty="0" smtClean="0">
                <a:solidFill>
                  <a:schemeClr val="tx1"/>
                </a:solidFill>
              </a:rPr>
              <a:t>, </a:t>
            </a:r>
            <a:r>
              <a:rPr lang="en-US" sz="1950" b="1" dirty="0" err="1" smtClean="0">
                <a:solidFill>
                  <a:schemeClr val="tx1"/>
                </a:solidFill>
              </a:rPr>
              <a:t>Govindan</a:t>
            </a:r>
            <a:r>
              <a:rPr lang="en-US" sz="1950" b="1" dirty="0" smtClean="0">
                <a:solidFill>
                  <a:schemeClr val="tx1"/>
                </a:solidFill>
              </a:rPr>
              <a:t>, </a:t>
            </a:r>
            <a:r>
              <a:rPr lang="en-US" sz="1950" b="1" dirty="0" err="1" smtClean="0">
                <a:solidFill>
                  <a:schemeClr val="tx1"/>
                </a:solidFill>
              </a:rPr>
              <a:t>Ittasheri</a:t>
            </a:r>
            <a:r>
              <a:rPr lang="en-US" sz="1950" b="1" dirty="0" smtClean="0">
                <a:solidFill>
                  <a:schemeClr val="tx1"/>
                </a:solidFill>
              </a:rPr>
              <a:t>, S.L. </a:t>
            </a:r>
            <a:r>
              <a:rPr lang="en-US" sz="1950" b="1" dirty="0" err="1" smtClean="0">
                <a:solidFill>
                  <a:schemeClr val="tx1"/>
                </a:solidFill>
              </a:rPr>
              <a:t>Puran</a:t>
            </a:r>
            <a:r>
              <a:rPr lang="en-US" sz="1950" b="1" dirty="0" smtClean="0">
                <a:solidFill>
                  <a:schemeClr val="tx1"/>
                </a:solidFill>
              </a:rPr>
              <a:t>, K.T. Muhammad,</a:t>
            </a:r>
            <a:r>
              <a:rPr lang="en-US" sz="1950" dirty="0" smtClean="0">
                <a:solidFill>
                  <a:schemeClr val="tx1"/>
                </a:solidFill>
              </a:rPr>
              <a:t> </a:t>
            </a:r>
            <a:r>
              <a:rPr lang="en-US" sz="1950" b="1" dirty="0" err="1" smtClean="0">
                <a:solidFill>
                  <a:schemeClr val="tx1"/>
                </a:solidFill>
              </a:rPr>
              <a:t>Bhartendu</a:t>
            </a:r>
            <a:r>
              <a:rPr lang="en-US" sz="1950" dirty="0" smtClean="0">
                <a:solidFill>
                  <a:schemeClr val="tx1"/>
                </a:solidFill>
              </a:rPr>
              <a:t> </a:t>
            </a:r>
            <a:r>
              <a:rPr lang="en-US" sz="1950" b="1" dirty="0" err="1" smtClean="0">
                <a:solidFill>
                  <a:schemeClr val="tx1"/>
                </a:solidFill>
              </a:rPr>
              <a:t>Harishchandra</a:t>
            </a:r>
            <a:r>
              <a:rPr lang="en-US" sz="1950" dirty="0" smtClean="0">
                <a:solidFill>
                  <a:schemeClr val="tx1"/>
                </a:solidFill>
              </a:rPr>
              <a:t> wrote nationalist satires in </a:t>
            </a:r>
            <a:r>
              <a:rPr lang="en-US" sz="1950" b="1" dirty="0" err="1" smtClean="0">
                <a:solidFill>
                  <a:schemeClr val="tx1"/>
                </a:solidFill>
              </a:rPr>
              <a:t>hindi</a:t>
            </a:r>
            <a:r>
              <a:rPr lang="en-US" sz="1950" dirty="0" smtClean="0">
                <a:solidFill>
                  <a:schemeClr val="tx1"/>
                </a:solidFill>
              </a:rPr>
              <a:t> (Bharat </a:t>
            </a:r>
            <a:r>
              <a:rPr lang="en-US" sz="1950" dirty="0" err="1" smtClean="0">
                <a:solidFill>
                  <a:schemeClr val="tx1"/>
                </a:solidFill>
              </a:rPr>
              <a:t>Durdasha</a:t>
            </a:r>
            <a:r>
              <a:rPr lang="en-US" sz="1950" dirty="0" smtClean="0">
                <a:solidFill>
                  <a:schemeClr val="tx1"/>
                </a:solidFill>
              </a:rPr>
              <a:t>, Bharat </a:t>
            </a:r>
            <a:r>
              <a:rPr lang="en-US" sz="1950" dirty="0" err="1" smtClean="0">
                <a:solidFill>
                  <a:schemeClr val="tx1"/>
                </a:solidFill>
              </a:rPr>
              <a:t>Janani</a:t>
            </a:r>
            <a:r>
              <a:rPr lang="en-US" sz="1950" dirty="0" smtClean="0">
                <a:solidFill>
                  <a:schemeClr val="tx1"/>
                </a:solidFill>
              </a:rPr>
              <a:t> and </a:t>
            </a:r>
            <a:r>
              <a:rPr lang="en-US" sz="1950" dirty="0" err="1" smtClean="0">
                <a:solidFill>
                  <a:schemeClr val="tx1"/>
                </a:solidFill>
              </a:rPr>
              <a:t>Andher</a:t>
            </a:r>
            <a:r>
              <a:rPr lang="en-US" sz="1950" dirty="0" smtClean="0">
                <a:solidFill>
                  <a:schemeClr val="tx1"/>
                </a:solidFill>
              </a:rPr>
              <a:t> </a:t>
            </a:r>
            <a:r>
              <a:rPr lang="en-US" sz="1950" dirty="0" err="1" smtClean="0">
                <a:solidFill>
                  <a:schemeClr val="tx1"/>
                </a:solidFill>
              </a:rPr>
              <a:t>Nagri</a:t>
            </a:r>
            <a:r>
              <a:rPr lang="en-US" sz="1950" dirty="0" smtClean="0">
                <a:solidFill>
                  <a:schemeClr val="tx1"/>
                </a:solidFill>
              </a:rPr>
              <a:t>) and his tradition was carried to its culmination by the plays of </a:t>
            </a:r>
            <a:r>
              <a:rPr lang="en-US" sz="1950" b="1" dirty="0" smtClean="0">
                <a:solidFill>
                  <a:schemeClr val="tx1"/>
                </a:solidFill>
              </a:rPr>
              <a:t>Jai Shankar Prasad.</a:t>
            </a:r>
            <a:endParaRPr lang="en-US" sz="1950" dirty="0" smtClean="0">
              <a:solidFill>
                <a:schemeClr val="tx1"/>
              </a:solidFill>
            </a:endParaRPr>
          </a:p>
          <a:p>
            <a:pPr algn="l"/>
            <a:r>
              <a:rPr lang="en-US" sz="1950" dirty="0" smtClean="0">
                <a:solidFill>
                  <a:schemeClr val="tx1"/>
                </a:solidFill>
              </a:rPr>
              <a:t>The Indian intellectuals of the 19th century had grasped the reality that India’s degeneration was not only because of the alien rulers but also because of </a:t>
            </a:r>
            <a:r>
              <a:rPr lang="en-US" sz="1950" b="1" dirty="0" smtClean="0">
                <a:solidFill>
                  <a:schemeClr val="tx1"/>
                </a:solidFill>
              </a:rPr>
              <a:t>certain social evils and superstitions prevalent in the Indian society.</a:t>
            </a:r>
            <a:endParaRPr lang="en-US" sz="1950" dirty="0" smtClean="0">
              <a:solidFill>
                <a:schemeClr val="tx1"/>
              </a:solidFill>
            </a:endParaRPr>
          </a:p>
          <a:p>
            <a:pPr algn="l"/>
            <a:r>
              <a:rPr lang="en-US" sz="1950" dirty="0" smtClean="0">
                <a:solidFill>
                  <a:schemeClr val="tx1"/>
                </a:solidFill>
              </a:rPr>
              <a:t>The plays of that period reflect this understanding very well. The playwrights focused their sarcasm on those Indians who were busy in blindly following the west. The playwrights of this period attacked the </a:t>
            </a:r>
            <a:r>
              <a:rPr lang="en-US" sz="1950" b="1" dirty="0" smtClean="0">
                <a:solidFill>
                  <a:schemeClr val="tx1"/>
                </a:solidFill>
              </a:rPr>
              <a:t>caste system, child marriage, dowry, false notions of pride and prestige, prostitution, </a:t>
            </a:r>
            <a:r>
              <a:rPr lang="en-US" sz="1950" b="1" dirty="0" err="1" smtClean="0">
                <a:solidFill>
                  <a:schemeClr val="tx1"/>
                </a:solidFill>
              </a:rPr>
              <a:t>untouchability</a:t>
            </a:r>
            <a:r>
              <a:rPr lang="en-US" sz="1950" b="1" dirty="0" smtClean="0">
                <a:solidFill>
                  <a:schemeClr val="tx1"/>
                </a:solidFill>
              </a:rPr>
              <a:t> and other social evils</a:t>
            </a:r>
            <a:r>
              <a:rPr lang="en-US" sz="1950" dirty="0" smtClean="0">
                <a:solidFill>
                  <a:schemeClr val="tx1"/>
                </a:solidFill>
              </a:rPr>
              <a:t> in their plays.</a:t>
            </a:r>
          </a:p>
          <a:p>
            <a:pPr algn="l"/>
            <a:endParaRPr lang="en-US" sz="195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5240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Post-Independent Indian Drama in English falls short of the level reached by poetry and fiction in India. There are four reasons for this:</a:t>
            </a:r>
            <a:br>
              <a:rPr lang="en-US" sz="2400" dirty="0" smtClean="0"/>
            </a:br>
            <a:r>
              <a:rPr lang="en-US" sz="2400" dirty="0" err="1" smtClean="0"/>
              <a:t>i</a:t>
            </a:r>
            <a:r>
              <a:rPr lang="en-US" sz="2400" dirty="0" smtClean="0"/>
              <a:t>) drama is essentially a composite art involving the playwright, the actors and the audience in a shared experience on the stage-has its own problem of which the other literary forms are free.</a:t>
            </a:r>
            <a:br>
              <a:rPr lang="en-US" sz="2400" dirty="0" smtClean="0"/>
            </a:br>
            <a:r>
              <a:rPr lang="en-US" sz="2400" dirty="0" smtClean="0"/>
              <a:t>ii) As </a:t>
            </a:r>
            <a:r>
              <a:rPr lang="en-US" sz="2400" dirty="0" err="1" smtClean="0"/>
              <a:t>Srinivas</a:t>
            </a:r>
            <a:r>
              <a:rPr lang="en-US" sz="2400" dirty="0" smtClean="0"/>
              <a:t> </a:t>
            </a:r>
            <a:r>
              <a:rPr lang="en-US" sz="2400" dirty="0" err="1" smtClean="0"/>
              <a:t>Iyenger</a:t>
            </a:r>
            <a:r>
              <a:rPr lang="en-US" sz="2400" dirty="0" smtClean="0"/>
              <a:t> attributes </a:t>
            </a:r>
            <a:r>
              <a:rPr lang="en-US" sz="2400" i="1" dirty="0" smtClean="0"/>
              <a:t>“the failure to the fact that English is not a natural medium of conversation in India.”</a:t>
            </a:r>
            <a:r>
              <a:rPr lang="en-US" sz="2400" dirty="0" smtClean="0"/>
              <a:t> </a:t>
            </a:r>
            <a:br>
              <a:rPr lang="en-US" sz="2400" dirty="0" smtClean="0"/>
            </a:br>
            <a:r>
              <a:rPr lang="en-US" sz="2400" dirty="0" smtClean="0"/>
              <a:t>iii) Lack of living theatre in our country.</a:t>
            </a:r>
            <a:br>
              <a:rPr lang="en-US" sz="2400" dirty="0" smtClean="0"/>
            </a:br>
            <a:r>
              <a:rPr lang="en-US" sz="2400" dirty="0" smtClean="0"/>
              <a:t>iv) The Indian English playwrights do not give much importance to the rich and varied Indian dramatic traditions involving the native myth and Indian historical heritage.</a:t>
            </a:r>
            <a:br>
              <a:rPr lang="en-US" sz="2400" dirty="0" smtClean="0"/>
            </a:br>
            <a:r>
              <a:rPr lang="en-US" sz="2400" dirty="0" smtClean="0"/>
              <a:t>In short, Indo-Anglican literature continues to grow and flourish and this despite all the misguided and prejudiced and politically motivated campaign against </a:t>
            </a:r>
            <a:r>
              <a:rPr lang="en-US" sz="2400" dirty="0" smtClean="0">
                <a:hlinkClick r:id="rId2"/>
              </a:rPr>
              <a:t>English as a foreign language</a:t>
            </a:r>
            <a:r>
              <a:rPr lang="en-US" sz="2400" dirty="0" smtClean="0"/>
              <a:t>, a language which comes in the way of its growth. More Indians are writing in English than ever before, and the Indo-Anglican writer is enjoying a much wider market. Indo-Anglican drama has, indeed, a bright future.</a:t>
            </a:r>
            <a:br>
              <a:rPr lang="en-US" sz="2400" dirty="0" smtClean="0"/>
            </a:b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TotalTime>
  <Words>46</Words>
  <Application>Microsoft Office PowerPoint</Application>
  <PresentationFormat>Custom</PresentationFormat>
  <Paragraphs>19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(2022-23)  Special English Indian English Literature    A Presentation  By  Prof.Nikhat Shaikh on  Salient Features of Modern Indian English Drama </vt:lpstr>
      <vt:lpstr>Introduction:–   Origin of modern Indian theatre Modern Indian theatre started after the advent of the British in India. The British developed Calcutta in the east, Bombay and Surat in the west and Madras in the south as important centres of trade and administration. They also set up theatres in these cities for their entertainment. Levdef, a gentleman of Russian origin, established a theatre by the name of Bengali Theatre. Abridged versions of plays like Disguise and Love is the Best Doctor were enacted on 21 November 1765, well over 200 years ago. Many rich drama lovers followed the example of Levdef and started conducting shows in their houses, lawns and gardens. This set in motion a process in which many theatres were established and plays enacted. Once general interest developed in the plays, their commercial viewing became inevitable. This led to the formation of theatrical companies among which the Parsi theatrical companies became most popular. These companies toured various provinces and made money. But, more significantly, they contributed to the popularization of the plays by writing them in Indian languages. ". of nature with a difference.</vt:lpstr>
      <vt:lpstr>Slide 4</vt:lpstr>
      <vt:lpstr>Slide 5</vt:lpstr>
      <vt:lpstr> Conclusion:-  Post-Independent Indian Drama in English falls short of the level reached by poetry and fiction in India. There are four reasons for this: i) drama is essentially a composite art involving the playwright, the actors and the audience in a shared experience on the stage-has its own problem of which the other literary forms are free. ii) As Srinivas Iyenger attributes “the failure to the fact that English is not a natural medium of conversation in India.”  iii) Lack of living theatre in our country. iv) The Indian English playwrights do not give much importance to the rich and varied Indian dramatic traditions involving the native myth and Indian historical heritage. In short, Indo-Anglican literature continues to grow and flourish and this despite all the misguided and prejudiced and politically motivated campaign against English as a foreign language, a language which comes in the way of its growth. More Indians are writing in English than ever before, and the Indo-Anglican writer is enjoying a much wider market. Indo-Anglican drama has, indeed, a bright future.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57</cp:revision>
  <dcterms:created xsi:type="dcterms:W3CDTF">2022-05-11T02:18:21Z</dcterms:created>
  <dcterms:modified xsi:type="dcterms:W3CDTF">2023-04-26T10:29:05Z</dcterms:modified>
</cp:coreProperties>
</file>