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6" r:id="rId1"/>
  </p:sldMasterIdLst>
  <p:sldIdLst>
    <p:sldId id="256" r:id="rId2"/>
    <p:sldId id="257" r:id="rId3"/>
    <p:sldId id="258" r:id="rId4"/>
    <p:sldId id="260" r:id="rId5"/>
    <p:sldId id="266" r:id="rId6"/>
    <p:sldId id="265"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3" d="100"/>
          <a:sy n="63" d="100"/>
        </p:scale>
        <p:origin x="-126" y="-210"/>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2"/>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7"/>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3"/>
          </p:nvPr>
        </p:nvSpPr>
        <p:spPr>
          <a:xfrm>
            <a:off x="4165600" y="635635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literarydevices.net/speaker/" TargetMode="External"/><Relationship Id="rId2" Type="http://schemas.openxmlformats.org/officeDocument/2006/relationships/hyperlink" Target="https://literarydevices.net/poem/" TargetMode="External"/><Relationship Id="rId1" Type="http://schemas.openxmlformats.org/officeDocument/2006/relationships/slideLayout" Target="../slideLayouts/slideLayout1.xml"/><Relationship Id="rId6" Type="http://schemas.openxmlformats.org/officeDocument/2006/relationships/hyperlink" Target="https://literarydevices.net/claim/" TargetMode="External"/><Relationship Id="rId5" Type="http://schemas.openxmlformats.org/officeDocument/2006/relationships/hyperlink" Target="https://literarydevices.net/beauty/" TargetMode="External"/><Relationship Id="rId4" Type="http://schemas.openxmlformats.org/officeDocument/2006/relationships/hyperlink" Target="https://literarydevices.net/tone/"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literarydevices.net/symbolism/" TargetMode="External"/><Relationship Id="rId3" Type="http://schemas.openxmlformats.org/officeDocument/2006/relationships/hyperlink" Target="https://literarydevices.net/rhetorical-question/" TargetMode="External"/><Relationship Id="rId7" Type="http://schemas.openxmlformats.org/officeDocument/2006/relationships/hyperlink" Target="https://literarydevices.net/imagery/" TargetMode="External"/><Relationship Id="rId12" Type="http://schemas.openxmlformats.org/officeDocument/2006/relationships/hyperlink" Target="https://literarydevices.net/line-break/" TargetMode="External"/><Relationship Id="rId2" Type="http://schemas.openxmlformats.org/officeDocument/2006/relationships/hyperlink" Target="https://literarydevices.net/literary-devices/" TargetMode="External"/><Relationship Id="rId1" Type="http://schemas.openxmlformats.org/officeDocument/2006/relationships/slideLayout" Target="../slideLayouts/slideLayout1.xml"/><Relationship Id="rId6" Type="http://schemas.openxmlformats.org/officeDocument/2006/relationships/hyperlink" Target="https://literarydevices.net/repetition/" TargetMode="External"/><Relationship Id="rId11" Type="http://schemas.openxmlformats.org/officeDocument/2006/relationships/hyperlink" Target="https://literarydevices.net/verse/" TargetMode="External"/><Relationship Id="rId5" Type="http://schemas.openxmlformats.org/officeDocument/2006/relationships/hyperlink" Target="https://literarydevices.net/assonance/" TargetMode="External"/><Relationship Id="rId10" Type="http://schemas.openxmlformats.org/officeDocument/2006/relationships/hyperlink" Target="https://literarydevices.net/enjambment/" TargetMode="External"/><Relationship Id="rId4" Type="http://schemas.openxmlformats.org/officeDocument/2006/relationships/hyperlink" Target="https://literarydevices.net/sentence/" TargetMode="External"/><Relationship Id="rId9" Type="http://schemas.openxmlformats.org/officeDocument/2006/relationships/hyperlink" Target="https://literarydevices.net/consonanc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9D346AA-B9CD-DD4C-39B8-6F4AA6924B4F}"/>
              </a:ext>
            </a:extLst>
          </p:cNvPr>
          <p:cNvSpPr>
            <a:spLocks noGrp="1"/>
          </p:cNvSpPr>
          <p:nvPr>
            <p:ph type="ctrTitle"/>
          </p:nvPr>
        </p:nvSpPr>
        <p:spPr>
          <a:xfrm>
            <a:off x="1905000" y="2286000"/>
            <a:ext cx="8688464" cy="1694259"/>
          </a:xfrm>
        </p:spPr>
        <p:txBody>
          <a:bodyPr>
            <a:noAutofit/>
          </a:bodyPr>
          <a:lstStyle/>
          <a:p>
            <a:r>
              <a:rPr lang="en-GB" sz="11500" b="1" i="1" dirty="0" smtClean="0">
                <a:solidFill>
                  <a:srgbClr val="FF0000"/>
                </a:solidFill>
              </a:rPr>
              <a:t>WEL  - COME</a:t>
            </a:r>
            <a:endParaRPr lang="en-US" sz="11500" b="1" i="1" dirty="0">
              <a:solidFill>
                <a:srgbClr val="FF0000"/>
              </a:solidFill>
            </a:endParaRPr>
          </a:p>
        </p:txBody>
      </p:sp>
    </p:spTree>
    <p:extLst>
      <p:ext uri="{BB962C8B-B14F-4D97-AF65-F5344CB8AC3E}">
        <p14:creationId xmlns:p14="http://schemas.microsoft.com/office/powerpoint/2010/main" xmlns="" val="35453151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AC4DA3-C69C-A448-4458-D517083BBAAA}"/>
              </a:ext>
            </a:extLst>
          </p:cNvPr>
          <p:cNvSpPr>
            <a:spLocks noGrp="1"/>
          </p:cNvSpPr>
          <p:nvPr>
            <p:ph type="ctrTitle"/>
          </p:nvPr>
        </p:nvSpPr>
        <p:spPr>
          <a:xfrm>
            <a:off x="381000" y="1981200"/>
            <a:ext cx="10287000" cy="4648200"/>
          </a:xfrm>
        </p:spPr>
        <p:txBody>
          <a:bodyPr>
            <a:normAutofit/>
          </a:bodyPr>
          <a:lstStyle/>
          <a:p>
            <a:pPr marL="342900" indent="-342900"/>
            <a:r>
              <a:rPr lang="en-US" sz="2400" i="1" dirty="0"/>
              <a:t>    </a:t>
            </a:r>
            <a:r>
              <a:rPr lang="en-US" sz="2400" i="1" dirty="0" smtClean="0"/>
              <a:t>B.A. Part-III </a:t>
            </a:r>
            <a:r>
              <a:rPr lang="en-US" sz="2400" i="1" dirty="0"/>
              <a:t>(</a:t>
            </a:r>
            <a:r>
              <a:rPr lang="en-US" sz="2400" i="1" dirty="0" smtClean="0"/>
              <a:t>2021-22) </a:t>
            </a:r>
            <a:r>
              <a:rPr lang="en-US" sz="2400" i="1" dirty="0"/>
              <a:t/>
            </a:r>
            <a:br>
              <a:rPr lang="en-US" sz="2400" i="1" dirty="0"/>
            </a:br>
            <a:r>
              <a:rPr lang="en-US" sz="2400" i="1" dirty="0" smtClean="0"/>
              <a:t> </a:t>
            </a:r>
            <a:r>
              <a:rPr lang="en-US" sz="2400" b="1" i="1" dirty="0" smtClean="0"/>
              <a:t>English Comp.</a:t>
            </a:r>
            <a:r>
              <a:rPr lang="en-US" sz="2400" b="1" i="1" dirty="0"/>
              <a:t/>
            </a:r>
            <a:br>
              <a:rPr lang="en-US" sz="2400" b="1" i="1" dirty="0"/>
            </a:br>
            <a:r>
              <a:rPr lang="en-US" sz="2400" i="1" dirty="0"/>
              <a:t/>
            </a:r>
            <a:br>
              <a:rPr lang="en-US" sz="2400" i="1" dirty="0"/>
            </a:br>
            <a:r>
              <a:rPr lang="en-US" sz="2400" i="1" dirty="0"/>
              <a:t>A Presentation</a:t>
            </a:r>
            <a:br>
              <a:rPr lang="en-US" sz="2400" i="1" dirty="0"/>
            </a:br>
            <a:r>
              <a:rPr lang="en-US" sz="2400" i="1" dirty="0"/>
              <a:t> By </a:t>
            </a:r>
            <a:br>
              <a:rPr lang="en-US" sz="2400" i="1" dirty="0"/>
            </a:br>
            <a:r>
              <a:rPr lang="en-US" sz="2400" b="1" i="1" dirty="0" err="1" smtClean="0"/>
              <a:t>Aayesha</a:t>
            </a:r>
            <a:r>
              <a:rPr lang="en-US" sz="2400" b="1" i="1" dirty="0" smtClean="0"/>
              <a:t> </a:t>
            </a:r>
            <a:r>
              <a:rPr lang="en-US" sz="2400" b="1" i="1" dirty="0" err="1" smtClean="0"/>
              <a:t>Jabeen</a:t>
            </a:r>
            <a:r>
              <a:rPr lang="en-US" sz="2400" b="1" i="1" dirty="0" smtClean="0"/>
              <a:t> </a:t>
            </a:r>
            <a:r>
              <a:rPr lang="en-US" sz="2400" b="1" i="1" dirty="0" err="1" smtClean="0"/>
              <a:t>Saudagar</a:t>
            </a:r>
            <a:r>
              <a:rPr lang="en-US" sz="2400" i="1" dirty="0"/>
              <a:t/>
            </a:r>
            <a:br>
              <a:rPr lang="en-US" sz="2400" i="1" dirty="0"/>
            </a:br>
            <a:r>
              <a:rPr lang="en-US" sz="2400" i="1" dirty="0"/>
              <a:t>on</a:t>
            </a:r>
            <a:br>
              <a:rPr lang="en-US" sz="2400" i="1" dirty="0"/>
            </a:br>
            <a:r>
              <a:rPr lang="en-US" sz="2400" i="1" dirty="0" smtClean="0"/>
              <a:t> </a:t>
            </a:r>
            <a:r>
              <a:rPr lang="en-US" sz="2400" b="1" i="1" dirty="0" smtClean="0"/>
              <a:t>The Solitary Reaper </a:t>
            </a:r>
            <a:r>
              <a:rPr lang="en-US" sz="2400" i="1" dirty="0" smtClean="0"/>
              <a:t> </a:t>
            </a:r>
            <a:br>
              <a:rPr lang="en-US" sz="2400" i="1" dirty="0" smtClean="0"/>
            </a:br>
            <a:endParaRPr lang="en-US" sz="2400" dirty="0"/>
          </a:p>
        </p:txBody>
      </p:sp>
      <p:sp>
        <p:nvSpPr>
          <p:cNvPr id="3" name="Content Placeholder 2">
            <a:extLst>
              <a:ext uri="{FF2B5EF4-FFF2-40B4-BE49-F238E27FC236}">
                <a16:creationId xmlns:a16="http://schemas.microsoft.com/office/drawing/2014/main" xmlns="" id="{675B5E47-157E-D6AF-3738-76E6C307465F}"/>
              </a:ext>
            </a:extLst>
          </p:cNvPr>
          <p:cNvSpPr>
            <a:spLocks noGrp="1"/>
          </p:cNvSpPr>
          <p:nvPr>
            <p:ph type="subTitle" idx="1"/>
          </p:nvPr>
        </p:nvSpPr>
        <p:spPr>
          <a:xfrm>
            <a:off x="457200" y="228600"/>
            <a:ext cx="11298470" cy="1828800"/>
          </a:xfrm>
        </p:spPr>
        <p:txBody>
          <a:bodyPr>
            <a:noAutofit/>
          </a:bodyPr>
          <a:lstStyle/>
          <a:p>
            <a:pPr marL="857250" indent="-857250" algn="ctr">
              <a:lnSpc>
                <a:spcPct val="100000"/>
              </a:lnSpc>
            </a:pPr>
            <a:r>
              <a:rPr lang="en-GB" sz="6600" b="1" i="1" dirty="0" smtClean="0">
                <a:solidFill>
                  <a:srgbClr val="00B0F0"/>
                </a:solidFill>
              </a:rPr>
              <a:t> </a:t>
            </a:r>
            <a:r>
              <a:rPr lang="en-US" sz="3600" b="1" i="1" dirty="0" smtClean="0">
                <a:solidFill>
                  <a:schemeClr val="tx1"/>
                </a:solidFill>
              </a:rPr>
              <a:t>Union Education Society's</a:t>
            </a:r>
          </a:p>
          <a:p>
            <a:pPr marL="857250" indent="-857250"/>
            <a:r>
              <a:rPr lang="en-US" sz="3600" b="1" i="1" dirty="0" err="1" smtClean="0">
                <a:solidFill>
                  <a:schemeClr val="tx1"/>
                </a:solidFill>
              </a:rPr>
              <a:t>Mahila</a:t>
            </a:r>
            <a:r>
              <a:rPr lang="en-US" sz="3600" b="1" i="1" dirty="0" smtClean="0">
                <a:solidFill>
                  <a:schemeClr val="tx1"/>
                </a:solidFill>
              </a:rPr>
              <a:t> </a:t>
            </a:r>
            <a:r>
              <a:rPr lang="en-US" sz="3600" b="1" i="1" dirty="0" err="1" smtClean="0">
                <a:solidFill>
                  <a:schemeClr val="tx1"/>
                </a:solidFill>
              </a:rPr>
              <a:t>Mahavidyalaya</a:t>
            </a:r>
            <a:r>
              <a:rPr lang="en-US" sz="3600" b="1" i="1" dirty="0" smtClean="0">
                <a:solidFill>
                  <a:schemeClr val="tx1"/>
                </a:solidFill>
              </a:rPr>
              <a:t>, </a:t>
            </a:r>
            <a:r>
              <a:rPr lang="en-US" sz="3600" b="1" i="1" dirty="0" err="1" smtClean="0">
                <a:solidFill>
                  <a:schemeClr val="tx1"/>
                </a:solidFill>
              </a:rPr>
              <a:t>Solapur</a:t>
            </a:r>
            <a:r>
              <a:rPr lang="en-US" sz="3600" b="1" i="1" dirty="0" smtClean="0">
                <a:solidFill>
                  <a:schemeClr val="tx1"/>
                </a:solidFill>
              </a:rPr>
              <a:t>.</a:t>
            </a:r>
            <a:endParaRPr lang="en-US" sz="6600" b="1" i="1" dirty="0">
              <a:solidFill>
                <a:schemeClr val="tx1"/>
              </a:solidFill>
            </a:endParaRPr>
          </a:p>
        </p:txBody>
      </p:sp>
    </p:spTree>
    <p:extLst>
      <p:ext uri="{BB962C8B-B14F-4D97-AF65-F5344CB8AC3E}">
        <p14:creationId xmlns:p14="http://schemas.microsoft.com/office/powerpoint/2010/main" xmlns="" val="2995564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39DE36-0140-A998-B91D-D8C26EBDC87D}"/>
              </a:ext>
            </a:extLst>
          </p:cNvPr>
          <p:cNvSpPr>
            <a:spLocks noGrp="1"/>
          </p:cNvSpPr>
          <p:nvPr>
            <p:ph type="ctrTitle"/>
          </p:nvPr>
        </p:nvSpPr>
        <p:spPr>
          <a:xfrm rot="10800000" flipV="1">
            <a:off x="381000" y="381000"/>
            <a:ext cx="11049000" cy="4572000"/>
          </a:xfrm>
        </p:spPr>
        <p:txBody>
          <a:bodyPr>
            <a:normAutofit/>
          </a:bodyPr>
          <a:lstStyle/>
          <a:p>
            <a:pPr algn="l"/>
            <a:r>
              <a:rPr lang="en-US" sz="3600" b="1" dirty="0" smtClean="0"/>
              <a:t>Introduction</a:t>
            </a:r>
            <a:r>
              <a:rPr lang="en-US" sz="3600" dirty="0" smtClean="0"/>
              <a:t>:– </a:t>
            </a:r>
            <a:br>
              <a:rPr lang="en-US" sz="3600" dirty="0" smtClean="0"/>
            </a:br>
            <a:r>
              <a:rPr lang="en-US" sz="2800" dirty="0" smtClean="0"/>
              <a:t> The Solitary Reaper, poem by William Wordsworth, published in 1807 in the collection Poems, in Two Volumes. It is a pastoral snapshot of a young woman working alone in a field in the Highlands of Scotland, singing a plaintive song in Gaelic.</a:t>
            </a:r>
            <a:endParaRPr lang="en-US" sz="3600" b="1" dirty="0">
              <a:solidFill>
                <a:srgbClr val="FF0000"/>
              </a:solidFill>
            </a:endParaRPr>
          </a:p>
        </p:txBody>
      </p:sp>
      <p:sp>
        <p:nvSpPr>
          <p:cNvPr id="3" name="Content Placeholder 2">
            <a:extLst>
              <a:ext uri="{FF2B5EF4-FFF2-40B4-BE49-F238E27FC236}">
                <a16:creationId xmlns:a16="http://schemas.microsoft.com/office/drawing/2014/main" xmlns="" id="{2FD6F853-8235-0F03-8C68-9994936A8BD6}"/>
              </a:ext>
            </a:extLst>
          </p:cNvPr>
          <p:cNvSpPr>
            <a:spLocks noGrp="1"/>
          </p:cNvSpPr>
          <p:nvPr>
            <p:ph type="subTitle" idx="1"/>
          </p:nvPr>
        </p:nvSpPr>
        <p:spPr>
          <a:xfrm>
            <a:off x="457200" y="3962400"/>
            <a:ext cx="10515600" cy="4038600"/>
          </a:xfrm>
        </p:spPr>
        <p:txBody>
          <a:bodyPr>
            <a:noAutofit/>
          </a:bodyPr>
          <a:lstStyle/>
          <a:p>
            <a:pPr marL="342900" indent="-342900" algn="l"/>
            <a:r>
              <a:rPr lang="en-US" dirty="0" smtClean="0">
                <a:solidFill>
                  <a:schemeClr val="tx1"/>
                </a:solidFill>
                <a:latin typeface="+mj-lt"/>
                <a:ea typeface="+mj-ea"/>
                <a:cs typeface="+mj-cs"/>
              </a:rPr>
              <a:t>.</a:t>
            </a:r>
            <a:endParaRPr lang="en-US" dirty="0">
              <a:solidFill>
                <a:schemeClr val="tx1"/>
              </a:solidFill>
              <a:latin typeface="+mj-lt"/>
              <a:ea typeface="+mj-ea"/>
              <a:cs typeface="+mj-cs"/>
            </a:endParaRPr>
          </a:p>
        </p:txBody>
      </p:sp>
    </p:spTree>
    <p:extLst>
      <p:ext uri="{BB962C8B-B14F-4D97-AF65-F5344CB8AC3E}">
        <p14:creationId xmlns:p14="http://schemas.microsoft.com/office/powerpoint/2010/main" xmlns="" val="3782907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a16="http://schemas.microsoft.com/office/drawing/2014/main" xmlns="" id="{EE9FC7A4-E746-452A-3F85-2E299C1B5E6E}"/>
              </a:ext>
            </a:extLst>
          </p:cNvPr>
          <p:cNvSpPr>
            <a:spLocks noGrp="1"/>
          </p:cNvSpPr>
          <p:nvPr>
            <p:ph type="subTitle" idx="1"/>
          </p:nvPr>
        </p:nvSpPr>
        <p:spPr>
          <a:xfrm rot="10800000" flipV="1">
            <a:off x="0" y="0"/>
            <a:ext cx="11811000" cy="6858000"/>
          </a:xfrm>
        </p:spPr>
        <p:txBody>
          <a:bodyPr>
            <a:normAutofit/>
          </a:bodyPr>
          <a:lstStyle/>
          <a:p>
            <a:pPr marL="342900" indent="-342900" algn="l"/>
            <a:r>
              <a:rPr lang="en-US" sz="2400" b="1" dirty="0" smtClean="0">
                <a:solidFill>
                  <a:schemeClr val="tx1"/>
                </a:solidFill>
                <a:latin typeface="+mj-lt"/>
                <a:ea typeface="+mj-ea"/>
                <a:cs typeface="+mj-cs"/>
              </a:rPr>
              <a:t>Theme:-</a:t>
            </a:r>
          </a:p>
          <a:p>
            <a:pPr algn="l"/>
            <a:r>
              <a:rPr lang="en-US" sz="2000" b="1" dirty="0" smtClean="0">
                <a:solidFill>
                  <a:schemeClr val="tx1"/>
                </a:solidFill>
              </a:rPr>
              <a:t>Popularity of “The Solitary Reaper”: </a:t>
            </a:r>
            <a:r>
              <a:rPr lang="en-US" sz="2000" dirty="0" smtClean="0">
                <a:solidFill>
                  <a:schemeClr val="tx1"/>
                </a:solidFill>
              </a:rPr>
              <a:t>William Wordsworth, a renowned English romantic poet wrote ‘The Solitary Reaper’. It was first published in 1807. The </a:t>
            </a:r>
            <a:r>
              <a:rPr lang="en-US" sz="2000" dirty="0" smtClean="0">
                <a:solidFill>
                  <a:schemeClr val="tx1"/>
                </a:solidFill>
                <a:hlinkClick r:id="rId2"/>
              </a:rPr>
              <a:t>poem</a:t>
            </a:r>
            <a:r>
              <a:rPr lang="en-US" sz="2000" dirty="0" smtClean="0">
                <a:solidFill>
                  <a:schemeClr val="tx1"/>
                </a:solidFill>
              </a:rPr>
              <a:t> speaks about the hidden sorrow of a young girl who sings while working in the field. It also illustrates how that sweet melody captures the </a:t>
            </a:r>
            <a:r>
              <a:rPr lang="en-US" sz="2000" dirty="0" smtClean="0">
                <a:solidFill>
                  <a:schemeClr val="tx1"/>
                </a:solidFill>
                <a:hlinkClick r:id="rId3"/>
              </a:rPr>
              <a:t>speaker</a:t>
            </a:r>
            <a:r>
              <a:rPr lang="en-US" sz="2000" dirty="0" smtClean="0">
                <a:solidFill>
                  <a:schemeClr val="tx1"/>
                </a:solidFill>
              </a:rPr>
              <a:t>’s heart and provides him with a never-ending bliss.</a:t>
            </a:r>
          </a:p>
          <a:p>
            <a:pPr algn="l"/>
            <a:r>
              <a:rPr lang="en-US" sz="2000" b="1" dirty="0" smtClean="0">
                <a:solidFill>
                  <a:schemeClr val="tx1"/>
                </a:solidFill>
              </a:rPr>
              <a:t>“The Solitary Reaper” As a Representative of Wonder</a:t>
            </a:r>
            <a:r>
              <a:rPr lang="en-US" sz="2000" dirty="0" smtClean="0">
                <a:solidFill>
                  <a:schemeClr val="tx1"/>
                </a:solidFill>
              </a:rPr>
              <a:t>: This poem is about a Scottish girl that is alone in the fields working and singing her melodious song. The speaker passes by and gets amazed when hears the sweet sound of that girl. He feels that the whole valley is overflowing with that enchanting music. The melancholic </a:t>
            </a:r>
            <a:r>
              <a:rPr lang="en-US" sz="2000" dirty="0" smtClean="0">
                <a:solidFill>
                  <a:schemeClr val="tx1"/>
                </a:solidFill>
                <a:hlinkClick r:id="rId4"/>
              </a:rPr>
              <a:t>tone</a:t>
            </a:r>
            <a:r>
              <a:rPr lang="en-US" sz="2000" dirty="0" smtClean="0">
                <a:solidFill>
                  <a:schemeClr val="tx1"/>
                </a:solidFill>
              </a:rPr>
              <a:t> of the song impresses him so much so that he seems unsure whether he should stop to enjoy or continue his journey. He compares her song to that of a nightingale and cuckoo that sing in exotic lands to welcome the travelers. Although he does not understand the language of her melody, the tone suggests that the song is about some past sorrow, pain, loss during battles fought long ago. He also assumes that it might be about a present sorrow, loss or pain. He fails to figure out the reason for her distress. Instead, he enjoys the </a:t>
            </a:r>
            <a:r>
              <a:rPr lang="en-US" sz="2000" dirty="0" smtClean="0">
                <a:solidFill>
                  <a:schemeClr val="tx1"/>
                </a:solidFill>
                <a:hlinkClick r:id="rId5"/>
              </a:rPr>
              <a:t>beauty</a:t>
            </a:r>
            <a:r>
              <a:rPr lang="en-US" sz="2000" dirty="0" smtClean="0">
                <a:solidFill>
                  <a:schemeClr val="tx1"/>
                </a:solidFill>
              </a:rPr>
              <a:t> of her song that lingers in his mind and touches the core of his heart, giving him an everlasting joy.</a:t>
            </a:r>
          </a:p>
          <a:p>
            <a:pPr algn="l"/>
            <a:r>
              <a:rPr lang="en-US" sz="2000" b="1" dirty="0" smtClean="0">
                <a:solidFill>
                  <a:schemeClr val="tx1"/>
                </a:solidFill>
              </a:rPr>
              <a:t>Major Themes in “The Solitary Reaper”: </a:t>
            </a:r>
            <a:r>
              <a:rPr lang="en-US" sz="2000" dirty="0" smtClean="0">
                <a:solidFill>
                  <a:schemeClr val="tx1"/>
                </a:solidFill>
              </a:rPr>
              <a:t>Everlasting beauty and sorrow are the major themes of this poem. The poem presents two things; the labor of that girl and her expression of sorrow. She is working and singing at the same time without being bothered about her surroundings. She does not notice that the speaker is listening and enjoying her song. She just continues as if she is outpouring her heart out in the lap of nature. The speaker, on the other hand, seems enchanted by her song as he </a:t>
            </a:r>
            <a:r>
              <a:rPr lang="en-US" sz="2000" dirty="0" smtClean="0">
                <a:solidFill>
                  <a:schemeClr val="tx1"/>
                </a:solidFill>
                <a:hlinkClick r:id="rId6"/>
              </a:rPr>
              <a:t>claims</a:t>
            </a:r>
            <a:r>
              <a:rPr lang="en-US" sz="2000" dirty="0" smtClean="0">
                <a:solidFill>
                  <a:schemeClr val="tx1"/>
                </a:solidFill>
              </a:rPr>
              <a:t> that the song’s beauty is matchless. Thus, he stops and enjoys its beauty knowing it will not last forever.</a:t>
            </a:r>
            <a:endParaRPr lang="en-US" sz="2000" dirty="0">
              <a:solidFill>
                <a:schemeClr val="tx1"/>
              </a:solidFill>
            </a:endParaRPr>
          </a:p>
        </p:txBody>
      </p:sp>
    </p:spTree>
    <p:extLst>
      <p:ext uri="{BB962C8B-B14F-4D97-AF65-F5344CB8AC3E}">
        <p14:creationId xmlns:p14="http://schemas.microsoft.com/office/powerpoint/2010/main" xmlns="" val="21060020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a16="http://schemas.microsoft.com/office/drawing/2014/main" xmlns="" id="{EE9FC7A4-E746-452A-3F85-2E299C1B5E6E}"/>
              </a:ext>
            </a:extLst>
          </p:cNvPr>
          <p:cNvSpPr>
            <a:spLocks noGrp="1"/>
          </p:cNvSpPr>
          <p:nvPr>
            <p:ph type="subTitle" idx="1"/>
          </p:nvPr>
        </p:nvSpPr>
        <p:spPr>
          <a:xfrm rot="10800000" flipV="1">
            <a:off x="0" y="0"/>
            <a:ext cx="11811000" cy="6858000"/>
          </a:xfrm>
        </p:spPr>
        <p:txBody>
          <a:bodyPr>
            <a:normAutofit fontScale="92500" lnSpcReduction="10000"/>
          </a:bodyPr>
          <a:lstStyle/>
          <a:p>
            <a:pPr algn="l"/>
            <a:r>
              <a:rPr lang="en-US" sz="2400" dirty="0" smtClean="0">
                <a:solidFill>
                  <a:schemeClr val="tx1"/>
                </a:solidFill>
              </a:rPr>
              <a:t>Analysis of Literary Devices Used in “The Solitary Reaper”</a:t>
            </a:r>
          </a:p>
          <a:p>
            <a:pPr algn="l"/>
            <a:r>
              <a:rPr lang="en-US" sz="2400" dirty="0" smtClean="0">
                <a:solidFill>
                  <a:schemeClr val="tx1"/>
                </a:solidFill>
                <a:hlinkClick r:id="rId2"/>
              </a:rPr>
              <a:t>literary devices</a:t>
            </a:r>
            <a:r>
              <a:rPr lang="en-US" sz="2400" dirty="0" smtClean="0">
                <a:solidFill>
                  <a:schemeClr val="tx1"/>
                </a:solidFill>
              </a:rPr>
              <a:t> are tools used by writers to convey their emotions, ideas, and themes to make texts more appealing to the reader. William Wordsworth has also used some </a:t>
            </a:r>
            <a:r>
              <a:rPr lang="en-US" sz="2400" dirty="0" smtClean="0">
                <a:solidFill>
                  <a:schemeClr val="tx1"/>
                </a:solidFill>
                <a:hlinkClick r:id="rId2"/>
              </a:rPr>
              <a:t>literary devices</a:t>
            </a:r>
            <a:r>
              <a:rPr lang="en-US" sz="2400" dirty="0" smtClean="0">
                <a:solidFill>
                  <a:schemeClr val="tx1"/>
                </a:solidFill>
              </a:rPr>
              <a:t> in this poem to make it appealing. The analysis of some of the literary devices used in this poem has been listed below.</a:t>
            </a:r>
          </a:p>
          <a:p>
            <a:pPr algn="l"/>
            <a:r>
              <a:rPr lang="en-US" sz="2400" b="1" dirty="0" smtClean="0">
                <a:solidFill>
                  <a:schemeClr val="tx1"/>
                </a:solidFill>
                <a:hlinkClick r:id="rId3"/>
              </a:rPr>
              <a:t>Rhetorical Question</a:t>
            </a:r>
            <a:r>
              <a:rPr lang="en-US" sz="2400" b="1" dirty="0" smtClean="0">
                <a:solidFill>
                  <a:schemeClr val="tx1"/>
                </a:solidFill>
              </a:rPr>
              <a:t>: </a:t>
            </a:r>
            <a:r>
              <a:rPr lang="en-US" sz="2400" dirty="0" smtClean="0">
                <a:solidFill>
                  <a:schemeClr val="tx1"/>
                </a:solidFill>
                <a:hlinkClick r:id="rId3"/>
              </a:rPr>
              <a:t>Rhetorical Question</a:t>
            </a:r>
            <a:r>
              <a:rPr lang="en-US" sz="2400" dirty="0" smtClean="0">
                <a:solidFill>
                  <a:schemeClr val="tx1"/>
                </a:solidFill>
              </a:rPr>
              <a:t> is a </a:t>
            </a:r>
            <a:r>
              <a:rPr lang="en-US" sz="2400" dirty="0" smtClean="0">
                <a:solidFill>
                  <a:schemeClr val="tx1"/>
                </a:solidFill>
                <a:hlinkClick r:id="rId4"/>
              </a:rPr>
              <a:t>sentence</a:t>
            </a:r>
            <a:r>
              <a:rPr lang="en-US" sz="2400" dirty="0" smtClean="0">
                <a:solidFill>
                  <a:schemeClr val="tx1"/>
                </a:solidFill>
              </a:rPr>
              <a:t> that is posed to make the point clear. For example, “Will no one tell me what she sings?”, “That has been, and may be again?” and “Familiar matter of to-day?”</a:t>
            </a:r>
          </a:p>
          <a:p>
            <a:pPr algn="l"/>
            <a:r>
              <a:rPr lang="en-US" sz="2400" b="1" dirty="0" smtClean="0">
                <a:solidFill>
                  <a:schemeClr val="tx1"/>
                </a:solidFill>
                <a:hlinkClick r:id="rId5"/>
              </a:rPr>
              <a:t>Assonance</a:t>
            </a:r>
            <a:r>
              <a:rPr lang="en-US" sz="2400" b="1" dirty="0" smtClean="0">
                <a:solidFill>
                  <a:schemeClr val="tx1"/>
                </a:solidFill>
              </a:rPr>
              <a:t>:</a:t>
            </a:r>
            <a:r>
              <a:rPr lang="en-US" sz="2400" dirty="0" smtClean="0">
                <a:solidFill>
                  <a:schemeClr val="tx1"/>
                </a:solidFill>
              </a:rPr>
              <a:t> </a:t>
            </a:r>
            <a:r>
              <a:rPr lang="en-US" sz="2400" dirty="0" smtClean="0">
                <a:solidFill>
                  <a:schemeClr val="tx1"/>
                </a:solidFill>
                <a:hlinkClick r:id="rId5"/>
              </a:rPr>
              <a:t>Assonance</a:t>
            </a:r>
            <a:r>
              <a:rPr lang="en-US" sz="2400" dirty="0" smtClean="0">
                <a:solidFill>
                  <a:schemeClr val="tx1"/>
                </a:solidFill>
              </a:rPr>
              <a:t> is the </a:t>
            </a:r>
            <a:r>
              <a:rPr lang="en-US" sz="2400" dirty="0" smtClean="0">
                <a:solidFill>
                  <a:schemeClr val="tx1"/>
                </a:solidFill>
                <a:hlinkClick r:id="rId6"/>
              </a:rPr>
              <a:t>repetition</a:t>
            </a:r>
            <a:r>
              <a:rPr lang="en-US" sz="2400" dirty="0" smtClean="0">
                <a:solidFill>
                  <a:schemeClr val="tx1"/>
                </a:solidFill>
              </a:rPr>
              <a:t> of vowel sounds in the same line such as the sound of /</a:t>
            </a:r>
            <a:r>
              <a:rPr lang="en-US" sz="2400" dirty="0" err="1" smtClean="0">
                <a:solidFill>
                  <a:schemeClr val="tx1"/>
                </a:solidFill>
              </a:rPr>
              <a:t>i</a:t>
            </a:r>
            <a:r>
              <a:rPr lang="en-US" sz="2400" dirty="0" smtClean="0">
                <a:solidFill>
                  <a:schemeClr val="tx1"/>
                </a:solidFill>
              </a:rPr>
              <a:t>/ in “Behold her, single in the field” and the sound of /o/ and /a/ in “Yon solitary Highland Lass!”</a:t>
            </a:r>
          </a:p>
          <a:p>
            <a:pPr algn="l"/>
            <a:r>
              <a:rPr lang="en-US" sz="2400" b="1" dirty="0" smtClean="0">
                <a:solidFill>
                  <a:schemeClr val="tx1"/>
                </a:solidFill>
                <a:hlinkClick r:id="rId7"/>
              </a:rPr>
              <a:t>Imagery</a:t>
            </a:r>
            <a:r>
              <a:rPr lang="en-US" sz="2400" b="1" dirty="0" smtClean="0">
                <a:solidFill>
                  <a:schemeClr val="tx1"/>
                </a:solidFill>
              </a:rPr>
              <a:t>: </a:t>
            </a:r>
            <a:r>
              <a:rPr lang="en-US" sz="2400" dirty="0" smtClean="0">
                <a:solidFill>
                  <a:schemeClr val="tx1"/>
                </a:solidFill>
                <a:hlinkClick r:id="rId7"/>
              </a:rPr>
              <a:t>Imagery</a:t>
            </a:r>
            <a:r>
              <a:rPr lang="en-US" sz="2400" dirty="0" smtClean="0">
                <a:solidFill>
                  <a:schemeClr val="tx1"/>
                </a:solidFill>
              </a:rPr>
              <a:t> is used to make the readers perceive things involving their five senses. For example,</a:t>
            </a:r>
            <a:r>
              <a:rPr lang="en-US" sz="2400" b="1" dirty="0" smtClean="0">
                <a:solidFill>
                  <a:schemeClr val="tx1"/>
                </a:solidFill>
              </a:rPr>
              <a:t> “</a:t>
            </a:r>
            <a:r>
              <a:rPr lang="en-US" sz="2400" dirty="0" smtClean="0">
                <a:solidFill>
                  <a:schemeClr val="tx1"/>
                </a:solidFill>
              </a:rPr>
              <a:t>Reaping and singing by herself”, “I saw her singing at her work” and “More welcome notes to weary bands.”</a:t>
            </a:r>
          </a:p>
          <a:p>
            <a:pPr algn="l"/>
            <a:r>
              <a:rPr lang="en-US" sz="2400" b="1" dirty="0" smtClean="0">
                <a:solidFill>
                  <a:schemeClr val="tx1"/>
                </a:solidFill>
                <a:hlinkClick r:id="rId8"/>
              </a:rPr>
              <a:t>Symbolism</a:t>
            </a:r>
            <a:r>
              <a:rPr lang="en-US" sz="2400" b="1" dirty="0" smtClean="0">
                <a:solidFill>
                  <a:schemeClr val="tx1"/>
                </a:solidFill>
              </a:rPr>
              <a:t>: </a:t>
            </a:r>
            <a:r>
              <a:rPr lang="en-US" sz="2400" dirty="0" smtClean="0">
                <a:solidFill>
                  <a:schemeClr val="tx1"/>
                </a:solidFill>
                <a:hlinkClick r:id="rId8"/>
              </a:rPr>
              <a:t>Symbolism</a:t>
            </a:r>
            <a:r>
              <a:rPr lang="en-US" sz="2400" dirty="0" smtClean="0">
                <a:solidFill>
                  <a:schemeClr val="tx1"/>
                </a:solidFill>
              </a:rPr>
              <a:t> is using </a:t>
            </a:r>
            <a:r>
              <a:rPr lang="en-US" sz="2400" dirty="0" smtClean="0">
                <a:solidFill>
                  <a:schemeClr val="tx1"/>
                </a:solidFill>
                <a:hlinkClick r:id="rId8"/>
              </a:rPr>
              <a:t>symbols</a:t>
            </a:r>
            <a:r>
              <a:rPr lang="en-US" sz="2400" dirty="0" smtClean="0">
                <a:solidFill>
                  <a:schemeClr val="tx1"/>
                </a:solidFill>
              </a:rPr>
              <a:t> to signify ideas and qualities, giving them symbolic meanings different from literal meanings. “Cuckoo” and “nightingale” are the symbols of sweet melodies whereas the song of the lady symbolizes her intense pain and distress.</a:t>
            </a:r>
          </a:p>
          <a:p>
            <a:pPr algn="l"/>
            <a:r>
              <a:rPr lang="en-US" sz="2400" b="1" dirty="0" smtClean="0">
                <a:solidFill>
                  <a:schemeClr val="tx1"/>
                </a:solidFill>
                <a:hlinkClick r:id="rId9"/>
              </a:rPr>
              <a:t>Consonance</a:t>
            </a:r>
            <a:r>
              <a:rPr lang="en-US" sz="2400" b="1" dirty="0" smtClean="0">
                <a:solidFill>
                  <a:schemeClr val="tx1"/>
                </a:solidFill>
              </a:rPr>
              <a:t>: </a:t>
            </a:r>
            <a:r>
              <a:rPr lang="en-US" sz="2400" dirty="0" smtClean="0">
                <a:solidFill>
                  <a:schemeClr val="tx1"/>
                </a:solidFill>
                <a:hlinkClick r:id="rId9"/>
              </a:rPr>
              <a:t>Consonance</a:t>
            </a:r>
            <a:r>
              <a:rPr lang="en-US" sz="2400" dirty="0" smtClean="0">
                <a:solidFill>
                  <a:schemeClr val="tx1"/>
                </a:solidFill>
              </a:rPr>
              <a:t> is the repetition of consonant sounds in the same line such as the sound /r/ in “Some natural sorrow, loss, or pain” and the sound of /m/ in “Or is it some more humble lay”.</a:t>
            </a:r>
          </a:p>
          <a:p>
            <a:pPr algn="l"/>
            <a:r>
              <a:rPr lang="en-US" sz="2400" b="1" dirty="0" smtClean="0">
                <a:solidFill>
                  <a:schemeClr val="tx1"/>
                </a:solidFill>
                <a:hlinkClick r:id="rId10"/>
              </a:rPr>
              <a:t>Enjambment</a:t>
            </a:r>
            <a:r>
              <a:rPr lang="en-US" sz="2400" b="1" dirty="0" smtClean="0">
                <a:solidFill>
                  <a:schemeClr val="tx1"/>
                </a:solidFill>
              </a:rPr>
              <a:t>: </a:t>
            </a:r>
            <a:r>
              <a:rPr lang="en-US" sz="2400" dirty="0" smtClean="0">
                <a:solidFill>
                  <a:schemeClr val="tx1"/>
                </a:solidFill>
              </a:rPr>
              <a:t>It is defined as a thought in </a:t>
            </a:r>
            <a:r>
              <a:rPr lang="en-US" sz="2400" dirty="0" smtClean="0">
                <a:solidFill>
                  <a:schemeClr val="tx1"/>
                </a:solidFill>
                <a:hlinkClick r:id="rId11"/>
              </a:rPr>
              <a:t>verse</a:t>
            </a:r>
            <a:r>
              <a:rPr lang="en-US" sz="2400" dirty="0" smtClean="0">
                <a:solidFill>
                  <a:schemeClr val="tx1"/>
                </a:solidFill>
              </a:rPr>
              <a:t> that does not come to an end at a </a:t>
            </a:r>
            <a:r>
              <a:rPr lang="en-US" sz="2400" dirty="0" smtClean="0">
                <a:solidFill>
                  <a:schemeClr val="tx1"/>
                </a:solidFill>
                <a:hlinkClick r:id="rId12"/>
              </a:rPr>
              <a:t>line break</a:t>
            </a:r>
            <a:r>
              <a:rPr lang="en-US" sz="2400" dirty="0" smtClean="0">
                <a:solidFill>
                  <a:schemeClr val="tx1"/>
                </a:solidFill>
              </a:rPr>
              <a:t>; instead, it continues to the next line. For example,</a:t>
            </a:r>
            <a:endParaRPr lang="en-US" sz="2400" dirty="0">
              <a:solidFill>
                <a:schemeClr val="tx1"/>
              </a:solidFill>
            </a:endParaRPr>
          </a:p>
        </p:txBody>
      </p:sp>
    </p:spTree>
    <p:extLst>
      <p:ext uri="{BB962C8B-B14F-4D97-AF65-F5344CB8AC3E}">
        <p14:creationId xmlns:p14="http://schemas.microsoft.com/office/powerpoint/2010/main" xmlns="" val="21060020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BF16A94-5DED-C2FC-E633-B3608851E6D0}"/>
              </a:ext>
            </a:extLst>
          </p:cNvPr>
          <p:cNvSpPr>
            <a:spLocks noGrp="1"/>
          </p:cNvSpPr>
          <p:nvPr>
            <p:ph type="subTitle" idx="1"/>
          </p:nvPr>
        </p:nvSpPr>
        <p:spPr>
          <a:xfrm>
            <a:off x="304800" y="1524000"/>
            <a:ext cx="11887200" cy="5029200"/>
          </a:xfrm>
        </p:spPr>
        <p:txBody>
          <a:bodyPr>
            <a:normAutofit/>
          </a:bodyPr>
          <a:lstStyle/>
          <a:p>
            <a:r>
              <a:rPr lang="en-US" sz="2800" dirty="0" smtClean="0"/>
              <a:t/>
            </a:r>
            <a:br>
              <a:rPr lang="en-US" sz="2800" dirty="0" smtClean="0"/>
            </a:br>
            <a:endParaRPr lang="en-US" sz="2700" dirty="0">
              <a:solidFill>
                <a:schemeClr val="tx1"/>
              </a:solidFill>
              <a:latin typeface="+mj-lt"/>
              <a:ea typeface="+mj-ea"/>
              <a:cs typeface="+mj-cs"/>
            </a:endParaRPr>
          </a:p>
        </p:txBody>
      </p:sp>
      <p:sp>
        <p:nvSpPr>
          <p:cNvPr id="4" name="Title 3"/>
          <p:cNvSpPr>
            <a:spLocks noGrp="1"/>
          </p:cNvSpPr>
          <p:nvPr>
            <p:ph type="ctrTitle"/>
          </p:nvPr>
        </p:nvSpPr>
        <p:spPr>
          <a:xfrm>
            <a:off x="533400" y="1371600"/>
            <a:ext cx="10363200" cy="4038600"/>
          </a:xfrm>
        </p:spPr>
        <p:txBody>
          <a:bodyPr>
            <a:noAutofit/>
          </a:bodyPr>
          <a:lstStyle/>
          <a:p>
            <a:pPr algn="l"/>
            <a:r>
              <a:rPr lang="en-US" sz="2400" dirty="0" smtClean="0"/>
              <a:t> </a:t>
            </a:r>
            <a:r>
              <a:rPr lang="en-US" sz="2400" b="1" dirty="0" smtClean="0"/>
              <a:t>Conclusion:-</a:t>
            </a:r>
            <a:r>
              <a:rPr lang="en-US" sz="2400" dirty="0" smtClean="0"/>
              <a:t/>
            </a:r>
            <a:br>
              <a:rPr lang="en-US" sz="2400" dirty="0" smtClean="0"/>
            </a:br>
            <a:r>
              <a:rPr lang="en-US" sz="2400" dirty="0" smtClean="0"/>
              <a:t> What is the conclusion of the poem ''The Solitary Reaper''? The conclusion of "The Solitary Reaper" sees the poet scale the mountain until he can no longer hear the woman's voice. But that voice remains in his heart.</a:t>
            </a:r>
            <a:endParaRPr lang="en-US" sz="2400" b="1" dirty="0"/>
          </a:p>
        </p:txBody>
      </p:sp>
    </p:spTree>
    <p:extLst>
      <p:ext uri="{BB962C8B-B14F-4D97-AF65-F5344CB8AC3E}">
        <p14:creationId xmlns:p14="http://schemas.microsoft.com/office/powerpoint/2010/main" xmlns="" val="9953148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264</TotalTime>
  <Words>47</Words>
  <Application>Microsoft Office PowerPoint</Application>
  <PresentationFormat>Custom</PresentationFormat>
  <Paragraphs>20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WEL  - COME</vt:lpstr>
      <vt:lpstr>    B.A. Part-III (2021-22)   English Comp.  A Presentation  By  Aayesha Jabeen Saudagar on  The Solitary Reaper   </vt:lpstr>
      <vt:lpstr>Introduction:–   The Solitary Reaper, poem by William Wordsworth, published in 1807 in the collection Poems, in Two Volumes. It is a pastoral snapshot of a young woman working alone in a field in the Highlands of Scotland, singing a plaintive song in Gaelic.</vt:lpstr>
      <vt:lpstr>Slide 4</vt:lpstr>
      <vt:lpstr>Slide 5</vt:lpstr>
      <vt:lpstr> Conclusion:-  What is the conclusion of the poem ''The Solitary Reaper''? The conclusion of "The Solitary Reaper" sees the poet scale the mountain until he can no longer hear the woman's voice. But that voice remains in his heart.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  - comE</dc:title>
  <dc:creator>mohinidalvi24@gmail.com</dc:creator>
  <cp:lastModifiedBy>Imtiyaz Patel</cp:lastModifiedBy>
  <cp:revision>52</cp:revision>
  <dcterms:created xsi:type="dcterms:W3CDTF">2022-05-11T02:18:21Z</dcterms:created>
  <dcterms:modified xsi:type="dcterms:W3CDTF">2023-04-26T10:16:59Z</dcterms:modified>
</cp:coreProperties>
</file>