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2"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7699633C-CAC7-4DB5-99B9-4DB10C02B9A2}" type="datetimeFigureOut">
              <a:rPr lang="en-IN" smtClean="0"/>
              <a:pPr/>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C81358-3B3F-458C-B103-0D8C69CB9E4F}"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699633C-CAC7-4DB5-99B9-4DB10C02B9A2}" type="datetimeFigureOut">
              <a:rPr lang="en-IN" smtClean="0"/>
              <a:pPr/>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C81358-3B3F-458C-B103-0D8C69CB9E4F}"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699633C-CAC7-4DB5-99B9-4DB10C02B9A2}" type="datetimeFigureOut">
              <a:rPr lang="en-IN" smtClean="0"/>
              <a:pPr/>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C81358-3B3F-458C-B103-0D8C69CB9E4F}"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699633C-CAC7-4DB5-99B9-4DB10C02B9A2}" type="datetimeFigureOut">
              <a:rPr lang="en-IN" smtClean="0"/>
              <a:pPr/>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C81358-3B3F-458C-B103-0D8C69CB9E4F}"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99633C-CAC7-4DB5-99B9-4DB10C02B9A2}" type="datetimeFigureOut">
              <a:rPr lang="en-IN" smtClean="0"/>
              <a:pPr/>
              <a:t>15-12-2019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C81358-3B3F-458C-B103-0D8C69CB9E4F}"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7699633C-CAC7-4DB5-99B9-4DB10C02B9A2}" type="datetimeFigureOut">
              <a:rPr lang="en-IN" smtClean="0"/>
              <a:pPr/>
              <a:t>15-12-2019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7C81358-3B3F-458C-B103-0D8C69CB9E4F}"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7699633C-CAC7-4DB5-99B9-4DB10C02B9A2}" type="datetimeFigureOut">
              <a:rPr lang="en-IN" smtClean="0"/>
              <a:pPr/>
              <a:t>15-12-2019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7C81358-3B3F-458C-B103-0D8C69CB9E4F}"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7699633C-CAC7-4DB5-99B9-4DB10C02B9A2}" type="datetimeFigureOut">
              <a:rPr lang="en-IN" smtClean="0"/>
              <a:pPr/>
              <a:t>15-12-2019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7C81358-3B3F-458C-B103-0D8C69CB9E4F}"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99633C-CAC7-4DB5-99B9-4DB10C02B9A2}" type="datetimeFigureOut">
              <a:rPr lang="en-IN" smtClean="0"/>
              <a:pPr/>
              <a:t>15-12-2019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7C81358-3B3F-458C-B103-0D8C69CB9E4F}"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99633C-CAC7-4DB5-99B9-4DB10C02B9A2}" type="datetimeFigureOut">
              <a:rPr lang="en-IN" smtClean="0"/>
              <a:pPr/>
              <a:t>15-12-2019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7C81358-3B3F-458C-B103-0D8C69CB9E4F}"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99633C-CAC7-4DB5-99B9-4DB10C02B9A2}" type="datetimeFigureOut">
              <a:rPr lang="en-IN" smtClean="0"/>
              <a:pPr/>
              <a:t>15-12-2019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7C81358-3B3F-458C-B103-0D8C69CB9E4F}"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99633C-CAC7-4DB5-99B9-4DB10C02B9A2}" type="datetimeFigureOut">
              <a:rPr lang="en-IN" smtClean="0"/>
              <a:pPr/>
              <a:t>15-12-2019</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C81358-3B3F-458C-B103-0D8C69CB9E4F}"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IN"/>
          </a:p>
        </p:txBody>
      </p:sp>
      <p:pic>
        <p:nvPicPr>
          <p:cNvPr id="1026" name="Picture 2" descr="C:\Users\siddi\Desktop\Nikhat Anty data\welcome.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Tree>
  </p:cSld>
  <p:clrMapOvr>
    <a:masterClrMapping/>
  </p:clrMapOvr>
  <p:transition spd="med">
    <p:wipe dir="d"/>
    <p:sndAc>
      <p:stSnd>
        <p:snd r:embed="rId2" name="camera.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692696"/>
            <a:ext cx="7772400" cy="1470025"/>
          </a:xfrm>
        </p:spPr>
        <p:txBody>
          <a:bodyPr>
            <a:normAutofit fontScale="90000"/>
          </a:bodyPr>
          <a:lstStyle/>
          <a:p>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a:latin typeface="Arial" pitchFamily="34" charset="0"/>
                <a:cs typeface="Arial" pitchFamily="34" charset="0"/>
              </a:rPr>
              <a:t/>
            </a:r>
            <a:br>
              <a:rPr lang="en-IN" sz="2800" b="1" dirty="0">
                <a:latin typeface="Arial" pitchFamily="34" charset="0"/>
                <a:cs typeface="Arial" pitchFamily="34" charset="0"/>
              </a:rPr>
            </a:br>
            <a:r>
              <a:rPr lang="en-IN" sz="2800" b="1" dirty="0" smtClean="0">
                <a:latin typeface="Arial" pitchFamily="34" charset="0"/>
                <a:cs typeface="Arial" pitchFamily="34" charset="0"/>
              </a:rPr>
              <a:t/>
            </a:r>
            <a:br>
              <a:rPr lang="en-IN" sz="2800" b="1" dirty="0" smtClean="0">
                <a:latin typeface="Arial" pitchFamily="34" charset="0"/>
                <a:cs typeface="Arial" pitchFamily="34" charset="0"/>
              </a:rPr>
            </a:br>
            <a:r>
              <a:rPr lang="en-IN" sz="2800" b="1" dirty="0" smtClean="0">
                <a:latin typeface="Arial" pitchFamily="34" charset="0"/>
                <a:cs typeface="Arial" pitchFamily="34" charset="0"/>
              </a:rPr>
              <a:t>  Union Education Society’s </a:t>
            </a:r>
            <a:r>
              <a:rPr lang="en-IN" sz="2800" b="1" dirty="0" err="1" smtClean="0">
                <a:latin typeface="Arial" pitchFamily="34" charset="0"/>
                <a:cs typeface="Arial" pitchFamily="34" charset="0"/>
              </a:rPr>
              <a:t>Mahila</a:t>
            </a:r>
            <a:r>
              <a:rPr lang="en-IN" sz="2800" b="1" dirty="0" smtClean="0">
                <a:latin typeface="Arial" pitchFamily="34" charset="0"/>
                <a:cs typeface="Arial" pitchFamily="34" charset="0"/>
              </a:rPr>
              <a:t> </a:t>
            </a:r>
            <a:r>
              <a:rPr lang="en-IN" sz="2800" b="1" dirty="0" err="1" smtClean="0">
                <a:latin typeface="Arial" pitchFamily="34" charset="0"/>
                <a:cs typeface="Arial" pitchFamily="34" charset="0"/>
              </a:rPr>
              <a:t>Mahavidyalaya</a:t>
            </a:r>
            <a:r>
              <a:rPr lang="en-IN" sz="2800" b="1" dirty="0" smtClean="0">
                <a:latin typeface="Arial" pitchFamily="34" charset="0"/>
                <a:cs typeface="Arial" pitchFamily="34" charset="0"/>
              </a:rPr>
              <a:t>, </a:t>
            </a:r>
            <a:r>
              <a:rPr lang="en-IN" sz="2800" b="1" dirty="0" err="1" smtClean="0">
                <a:latin typeface="Arial" pitchFamily="34" charset="0"/>
                <a:cs typeface="Arial" pitchFamily="34" charset="0"/>
              </a:rPr>
              <a:t>Solapur</a:t>
            </a:r>
            <a:r>
              <a:rPr lang="en-IN" sz="2800" b="1" dirty="0" smtClean="0">
                <a:latin typeface="Arial" pitchFamily="34" charset="0"/>
                <a:cs typeface="Arial" pitchFamily="34" charset="0"/>
              </a:rPr>
              <a:t>. </a:t>
            </a:r>
            <a:br>
              <a:rPr lang="en-IN" sz="2800" b="1" dirty="0" smtClean="0">
                <a:latin typeface="Arial" pitchFamily="34" charset="0"/>
                <a:cs typeface="Arial" pitchFamily="34" charset="0"/>
              </a:rPr>
            </a:br>
            <a:r>
              <a:rPr lang="en-IN" sz="2800" dirty="0" smtClean="0"/>
              <a:t/>
            </a:r>
            <a:br>
              <a:rPr lang="en-IN" sz="2800" dirty="0" smtClean="0"/>
            </a:br>
            <a:r>
              <a:rPr lang="en-IN" sz="2700" dirty="0" smtClean="0">
                <a:solidFill>
                  <a:srgbClr val="7030A0"/>
                </a:solidFill>
                <a:latin typeface="Times New Roman" pitchFamily="18" charset="0"/>
                <a:cs typeface="Times New Roman" pitchFamily="18" charset="0"/>
              </a:rPr>
              <a:t>B.A Part –I (2017-18)</a:t>
            </a:r>
            <a:br>
              <a:rPr lang="en-IN" sz="2700" dirty="0" smtClean="0">
                <a:solidFill>
                  <a:srgbClr val="7030A0"/>
                </a:solidFill>
                <a:latin typeface="Times New Roman" pitchFamily="18" charset="0"/>
                <a:cs typeface="Times New Roman" pitchFamily="18" charset="0"/>
              </a:rPr>
            </a:br>
            <a:r>
              <a:rPr lang="en-IN" sz="2700" dirty="0" smtClean="0">
                <a:solidFill>
                  <a:srgbClr val="7030A0"/>
                </a:solidFill>
                <a:latin typeface="Times New Roman" pitchFamily="18" charset="0"/>
                <a:cs typeface="Times New Roman" pitchFamily="18" charset="0"/>
              </a:rPr>
              <a:t>Optional English Paper -I </a:t>
            </a:r>
            <a:br>
              <a:rPr lang="en-IN" sz="2700" dirty="0" smtClean="0">
                <a:solidFill>
                  <a:srgbClr val="7030A0"/>
                </a:solidFill>
                <a:latin typeface="Times New Roman" pitchFamily="18" charset="0"/>
                <a:cs typeface="Times New Roman" pitchFamily="18" charset="0"/>
              </a:rPr>
            </a:br>
            <a:r>
              <a:rPr lang="en-IN" sz="2700" dirty="0" smtClean="0">
                <a:solidFill>
                  <a:srgbClr val="7030A0"/>
                </a:solidFill>
                <a:latin typeface="Times New Roman" pitchFamily="18" charset="0"/>
                <a:cs typeface="Times New Roman" pitchFamily="18" charset="0"/>
              </a:rPr>
              <a:t>Introduction to Literature</a:t>
            </a:r>
            <a:r>
              <a:rPr lang="en-IN" sz="2800" dirty="0" smtClean="0">
                <a:solidFill>
                  <a:srgbClr val="7030A0"/>
                </a:solidFill>
              </a:rPr>
              <a:t/>
            </a:r>
            <a:br>
              <a:rPr lang="en-IN" sz="2800" dirty="0" smtClean="0">
                <a:solidFill>
                  <a:srgbClr val="7030A0"/>
                </a:solidFill>
              </a:rPr>
            </a:br>
            <a:endParaRPr lang="en-IN" sz="2800" dirty="0"/>
          </a:p>
        </p:txBody>
      </p:sp>
      <p:sp>
        <p:nvSpPr>
          <p:cNvPr id="3" name="Subtitle 2"/>
          <p:cNvSpPr>
            <a:spLocks noGrp="1"/>
          </p:cNvSpPr>
          <p:nvPr>
            <p:ph type="subTitle" idx="1"/>
          </p:nvPr>
        </p:nvSpPr>
        <p:spPr>
          <a:xfrm>
            <a:off x="1331640" y="2636912"/>
            <a:ext cx="6400800" cy="1752600"/>
          </a:xfrm>
        </p:spPr>
        <p:txBody>
          <a:bodyPr>
            <a:noAutofit/>
          </a:bodyPr>
          <a:lstStyle/>
          <a:p>
            <a:endParaRPr lang="en-IN" sz="2400" dirty="0" smtClean="0">
              <a:solidFill>
                <a:srgbClr val="00B0F0"/>
              </a:solidFill>
            </a:endParaRPr>
          </a:p>
          <a:p>
            <a:endParaRPr lang="en-IN" sz="2400" dirty="0">
              <a:solidFill>
                <a:srgbClr val="00B0F0"/>
              </a:solidFill>
            </a:endParaRPr>
          </a:p>
          <a:p>
            <a:endParaRPr lang="en-IN" sz="2400" dirty="0" smtClean="0">
              <a:solidFill>
                <a:srgbClr val="00B0F0"/>
              </a:solidFill>
            </a:endParaRPr>
          </a:p>
          <a:p>
            <a:r>
              <a:rPr lang="en-IN" sz="2400" dirty="0" smtClean="0">
                <a:solidFill>
                  <a:srgbClr val="00B0F0"/>
                </a:solidFill>
              </a:rPr>
              <a:t>A Presentation </a:t>
            </a:r>
          </a:p>
          <a:p>
            <a:r>
              <a:rPr lang="en-IN" sz="2400" dirty="0" smtClean="0">
                <a:solidFill>
                  <a:srgbClr val="00B0F0"/>
                </a:solidFill>
              </a:rPr>
              <a:t>By</a:t>
            </a:r>
          </a:p>
          <a:p>
            <a:r>
              <a:rPr lang="en-IN" sz="2400" dirty="0" smtClean="0">
                <a:solidFill>
                  <a:srgbClr val="00B0F0"/>
                </a:solidFill>
              </a:rPr>
              <a:t>   Associate Prof. Shaikh Nikhat</a:t>
            </a:r>
          </a:p>
          <a:p>
            <a:r>
              <a:rPr lang="en-IN" sz="2400" dirty="0" smtClean="0">
                <a:solidFill>
                  <a:srgbClr val="00B0F0"/>
                </a:solidFill>
              </a:rPr>
              <a:t>On</a:t>
            </a:r>
          </a:p>
          <a:p>
            <a:r>
              <a:rPr lang="en-IN" sz="2400" i="1" dirty="0" smtClean="0">
                <a:solidFill>
                  <a:srgbClr val="7030A0"/>
                </a:solidFill>
              </a:rPr>
              <a:t>The Gift </a:t>
            </a:r>
            <a:r>
              <a:rPr lang="en-IN" sz="2400" i="1" dirty="0" err="1" smtClean="0">
                <a:solidFill>
                  <a:srgbClr val="7030A0"/>
                </a:solidFill>
              </a:rPr>
              <a:t>Magie</a:t>
            </a:r>
            <a:r>
              <a:rPr lang="en-IN" sz="2400" i="1" dirty="0" smtClean="0">
                <a:solidFill>
                  <a:srgbClr val="7030A0"/>
                </a:solidFill>
              </a:rPr>
              <a:t> by </a:t>
            </a:r>
            <a:r>
              <a:rPr lang="en-IN" sz="2400" i="1" dirty="0" err="1" smtClean="0">
                <a:solidFill>
                  <a:srgbClr val="7030A0"/>
                </a:solidFill>
              </a:rPr>
              <a:t>O’Henry</a:t>
            </a:r>
            <a:r>
              <a:rPr lang="en-IN" sz="2400" i="1" dirty="0" smtClean="0">
                <a:solidFill>
                  <a:srgbClr val="7030A0"/>
                </a:solidFill>
              </a:rPr>
              <a:t>.</a:t>
            </a:r>
          </a:p>
          <a:p>
            <a:endParaRPr lang="en-IN" sz="2400" dirty="0" smtClean="0">
              <a:solidFill>
                <a:srgbClr val="7030A0"/>
              </a:solidFill>
            </a:endParaRPr>
          </a:p>
        </p:txBody>
      </p:sp>
      <p:pic>
        <p:nvPicPr>
          <p:cNvPr id="2050" name="Picture 2" descr="C:\Users\siddi\Desktop\Nikhat Anty data\uesmmlogo.png"/>
          <p:cNvPicPr>
            <a:picLocks noChangeAspect="1" noChangeArrowheads="1"/>
          </p:cNvPicPr>
          <p:nvPr/>
        </p:nvPicPr>
        <p:blipFill>
          <a:blip r:embed="rId3" cstate="print"/>
          <a:srcRect/>
          <a:stretch>
            <a:fillRect/>
          </a:stretch>
        </p:blipFill>
        <p:spPr bwMode="auto">
          <a:xfrm>
            <a:off x="3491880" y="188640"/>
            <a:ext cx="1800200" cy="990600"/>
          </a:xfrm>
          <a:prstGeom prst="rect">
            <a:avLst/>
          </a:prstGeom>
          <a:noFill/>
        </p:spPr>
      </p:pic>
    </p:spTree>
  </p:cSld>
  <p:clrMapOvr>
    <a:masterClrMapping/>
  </p:clrMapOvr>
  <p:transition spd="med">
    <p:wipe dir="d"/>
    <p:sndAc>
      <p:stSnd>
        <p:snd r:embed="rId2" name="camera.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60648"/>
            <a:ext cx="8424936" cy="5256584"/>
          </a:xfrm>
        </p:spPr>
        <p:txBody>
          <a:bodyPr>
            <a:normAutofit fontScale="85000" lnSpcReduction="20000"/>
          </a:bodyPr>
          <a:lstStyle/>
          <a:p>
            <a:pPr algn="just">
              <a:lnSpc>
                <a:spcPct val="120000"/>
              </a:lnSpc>
            </a:pPr>
            <a:endParaRPr lang="en-IN" sz="3300" b="1" i="1" dirty="0" smtClean="0"/>
          </a:p>
          <a:p>
            <a:pPr algn="just">
              <a:lnSpc>
                <a:spcPct val="120000"/>
              </a:lnSpc>
            </a:pPr>
            <a:r>
              <a:rPr lang="en-IN" sz="3300" b="1" i="1" dirty="0" smtClean="0"/>
              <a:t>Introduction –</a:t>
            </a:r>
            <a:r>
              <a:rPr lang="en-IN" sz="3100" i="1" dirty="0" smtClean="0"/>
              <a:t> </a:t>
            </a:r>
            <a:r>
              <a:rPr lang="en-IN" sz="3100" dirty="0" err="1" smtClean="0"/>
              <a:t>O’Henry</a:t>
            </a:r>
            <a:r>
              <a:rPr lang="en-IN" sz="3100" dirty="0" smtClean="0"/>
              <a:t> was </a:t>
            </a:r>
            <a:r>
              <a:rPr lang="en-IN" sz="3100" dirty="0" smtClean="0"/>
              <a:t>the pen name of the American short story writer William Sydney Porter . His first published story was “Whistling Dick’s Christmas </a:t>
            </a:r>
            <a:r>
              <a:rPr lang="en-IN" sz="3100" dirty="0" smtClean="0"/>
              <a:t>Stocking”. He was the most famous story teller of his time. His stories are famous for their wonderful ending. The Gift of Magi was published in 1906. The title of this story is </a:t>
            </a:r>
            <a:r>
              <a:rPr lang="en-IN" sz="2800" dirty="0" smtClean="0"/>
              <a:t>taken from the Biblical myth of the </a:t>
            </a:r>
            <a:r>
              <a:rPr lang="en-IN" sz="2800" b="1" dirty="0" smtClean="0"/>
              <a:t>Three Magi. </a:t>
            </a:r>
            <a:r>
              <a:rPr lang="en-IN" sz="3100" dirty="0" smtClean="0"/>
              <a:t>The</a:t>
            </a:r>
            <a:r>
              <a:rPr lang="en-IN" sz="3100" dirty="0" smtClean="0"/>
              <a:t> </a:t>
            </a:r>
            <a:r>
              <a:rPr lang="en-IN" sz="3100" dirty="0"/>
              <a:t>Bible claims </a:t>
            </a:r>
            <a:r>
              <a:rPr lang="en-IN" sz="3100" dirty="0" smtClean="0"/>
              <a:t>that, the Magi were the three wise men, from the East. They brought gifts to the new-born infant </a:t>
            </a:r>
            <a:r>
              <a:rPr lang="en-IN" sz="3100" dirty="0"/>
              <a:t>J</a:t>
            </a:r>
            <a:r>
              <a:rPr lang="en-IN" sz="3100" dirty="0" smtClean="0"/>
              <a:t>esus Christ guided by a </a:t>
            </a:r>
            <a:r>
              <a:rPr lang="en-IN" sz="3100" dirty="0" smtClean="0"/>
              <a:t>beginnin</a:t>
            </a:r>
            <a:r>
              <a:rPr lang="en-IN" sz="3100" i="1" dirty="0" smtClean="0"/>
              <a:t>g. They </a:t>
            </a:r>
            <a:r>
              <a:rPr lang="en-IN" sz="3100" i="1" dirty="0" smtClean="0"/>
              <a:t>developed the art of giving Christmas gifts.</a:t>
            </a:r>
            <a:endParaRPr lang="en-IN" sz="3100" i="1" dirty="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836712"/>
            <a:ext cx="8229600" cy="5184576"/>
          </a:xfrm>
        </p:spPr>
        <p:txBody>
          <a:bodyPr>
            <a:normAutofit fontScale="55000" lnSpcReduction="20000"/>
          </a:bodyPr>
          <a:lstStyle/>
          <a:p>
            <a:pPr algn="just"/>
            <a:r>
              <a:rPr lang="en-IN" sz="5100" b="1" i="1" dirty="0"/>
              <a:t>Theme of the story - The Gift of the </a:t>
            </a:r>
            <a:r>
              <a:rPr lang="en-IN" sz="5100" b="1" i="1" dirty="0" smtClean="0"/>
              <a:t>Magi </a:t>
            </a:r>
            <a:r>
              <a:rPr lang="en-IN" sz="5100" b="1" i="1" dirty="0"/>
              <a:t>– </a:t>
            </a:r>
          </a:p>
          <a:p>
            <a:pPr algn="just"/>
            <a:endParaRPr lang="en-IN" sz="3400" i="1" dirty="0" smtClean="0"/>
          </a:p>
          <a:p>
            <a:pPr algn="just"/>
            <a:r>
              <a:rPr lang="en-IN" sz="3600" dirty="0" smtClean="0"/>
              <a:t>Sacrifice </a:t>
            </a:r>
            <a:r>
              <a:rPr lang="en-IN" sz="3600" dirty="0"/>
              <a:t>and Love are the primary themes but love is the main theme of the story. Della loves Jim very much. Love is seen in their selfless activities. </a:t>
            </a:r>
          </a:p>
          <a:p>
            <a:pPr algn="just"/>
            <a:r>
              <a:rPr lang="en-IN" sz="3600" dirty="0"/>
              <a:t>In order to express their love each sells their valuable possessions to buy a Christmas gifts for their partner. Della sells her hair in order to buy a chain for Jim’s watch and give it to him on a Christmas day. As she has no money, in order to earn money, she goes down to Madame </a:t>
            </a:r>
            <a:r>
              <a:rPr lang="en-IN" sz="3600" dirty="0" err="1"/>
              <a:t>Sophronie’s</a:t>
            </a:r>
            <a:r>
              <a:rPr lang="en-IN" sz="3600" dirty="0"/>
              <a:t> shop. </a:t>
            </a:r>
          </a:p>
          <a:p>
            <a:pPr algn="just"/>
            <a:r>
              <a:rPr lang="en-IN" sz="3600" dirty="0"/>
              <a:t>She sells her hair for 20 dollars. After coming home she makes use of curling irons to give herself a new style of hair. Della is worries and feels that he is irritated by her appearance. Della tells him that she sold her hair because she couldn’t have lived through Christmas without giving him a gift. </a:t>
            </a:r>
          </a:p>
          <a:p>
            <a:pPr algn="just"/>
            <a:r>
              <a:rPr lang="en-IN" sz="3600" dirty="0"/>
              <a:t>Jim seems confused. Jim’s wants to give Della a gift of beautiful set of  combs. He decides to sell his watch to buy Della a beautiful set of combs. </a:t>
            </a:r>
          </a:p>
          <a:p>
            <a:pPr algn="just"/>
            <a:r>
              <a:rPr lang="en-IN" sz="3600" dirty="0"/>
              <a:t>Della and Jim’s are disappointed to find that the gifts bought by them </a:t>
            </a:r>
            <a:r>
              <a:rPr lang="en-IN" sz="3600" dirty="0" smtClean="0"/>
              <a:t>became useless. After </a:t>
            </a:r>
            <a:r>
              <a:rPr lang="en-IN" sz="3600" dirty="0"/>
              <a:t>receiving the gift they become happy and satisfied, because the gift is a symbol of their love for each other</a:t>
            </a:r>
            <a:r>
              <a:rPr lang="en-IN" sz="3600" dirty="0" smtClean="0"/>
              <a:t>.</a:t>
            </a:r>
            <a:r>
              <a:rPr lang="en-IN" sz="2600" i="1" dirty="0" smtClean="0"/>
              <a:t> </a:t>
            </a:r>
            <a:endParaRPr lang="en-IN" sz="2600" i="1" dirty="0"/>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143000"/>
          </a:xfrm>
        </p:spPr>
        <p:txBody>
          <a:bodyPr>
            <a:normAutofit/>
          </a:bodyPr>
          <a:lstStyle/>
          <a:p>
            <a:r>
              <a:rPr lang="en-IN" sz="6000" b="1" i="1" dirty="0" smtClean="0"/>
              <a:t>Conclusion</a:t>
            </a:r>
            <a:endParaRPr lang="en-IN" sz="6000" b="1" i="1" dirty="0"/>
          </a:p>
        </p:txBody>
      </p:sp>
      <p:sp>
        <p:nvSpPr>
          <p:cNvPr id="3" name="Content Placeholder 2"/>
          <p:cNvSpPr>
            <a:spLocks noGrp="1"/>
          </p:cNvSpPr>
          <p:nvPr>
            <p:ph idx="1"/>
          </p:nvPr>
        </p:nvSpPr>
        <p:spPr>
          <a:xfrm>
            <a:off x="323528" y="1484784"/>
            <a:ext cx="8229600" cy="4525963"/>
          </a:xfrm>
        </p:spPr>
        <p:txBody>
          <a:bodyPr>
            <a:normAutofit/>
          </a:bodyPr>
          <a:lstStyle/>
          <a:p>
            <a:pPr algn="just">
              <a:buNone/>
            </a:pPr>
            <a:r>
              <a:rPr lang="en-IN" dirty="0" smtClean="0"/>
              <a:t>   </a:t>
            </a:r>
          </a:p>
          <a:p>
            <a:pPr algn="just">
              <a:buNone/>
            </a:pPr>
            <a:r>
              <a:rPr lang="en-IN" sz="3600" i="1" dirty="0">
                <a:latin typeface="Cambria" pitchFamily="18" charset="0"/>
                <a:ea typeface="Cambria" pitchFamily="18" charset="0"/>
              </a:rPr>
              <a:t> </a:t>
            </a:r>
            <a:r>
              <a:rPr lang="en-IN" sz="3600" i="1" dirty="0" smtClean="0">
                <a:latin typeface="Cambria" pitchFamily="18" charset="0"/>
                <a:ea typeface="Cambria" pitchFamily="18" charset="0"/>
              </a:rPr>
              <a:t>  The Love of  Della and Jim was eternal. The Gift of </a:t>
            </a:r>
            <a:r>
              <a:rPr lang="en-IN" sz="3600" i="1" dirty="0">
                <a:latin typeface="Cambria" pitchFamily="18" charset="0"/>
                <a:ea typeface="Cambria" pitchFamily="18" charset="0"/>
              </a:rPr>
              <a:t>M</a:t>
            </a:r>
            <a:r>
              <a:rPr lang="en-IN" sz="3600" i="1" dirty="0" smtClean="0">
                <a:latin typeface="Cambria" pitchFamily="18" charset="0"/>
                <a:ea typeface="Cambria" pitchFamily="18" charset="0"/>
              </a:rPr>
              <a:t>agi is a touching  and wonderful story by </a:t>
            </a:r>
            <a:r>
              <a:rPr lang="en-IN" sz="3600" i="1" dirty="0" err="1" smtClean="0">
                <a:latin typeface="Cambria" pitchFamily="18" charset="0"/>
                <a:ea typeface="Cambria" pitchFamily="18" charset="0"/>
              </a:rPr>
              <a:t>O’Henry</a:t>
            </a:r>
            <a:r>
              <a:rPr lang="en-IN" sz="3600" i="1" dirty="0" smtClean="0">
                <a:latin typeface="Cambria" pitchFamily="18" charset="0"/>
                <a:ea typeface="Cambria" pitchFamily="18" charset="0"/>
              </a:rPr>
              <a:t>. It teaches us what is the real meaning of love, sacrifice, wealth and understanding between two of them a girl and a boy. </a:t>
            </a:r>
            <a:endParaRPr lang="en-IN" sz="3600" i="1" dirty="0">
              <a:latin typeface="Cambria" pitchFamily="18" charset="0"/>
              <a:ea typeface="Cambria" pitchFamily="18" charset="0"/>
            </a:endParaRPr>
          </a:p>
        </p:txBody>
      </p:sp>
    </p:spTree>
  </p:cSld>
  <p:clrMapOvr>
    <a:masterClrMapping/>
  </p:clrMapOvr>
  <p:transition spd="med">
    <p:wipe dir="d"/>
    <p:sndAc>
      <p:stSnd>
        <p:snd r:embed="rId2" name="camera.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siddi\Desktop\Nikhat Anty data\thank you.jpeg"/>
          <p:cNvPicPr>
            <a:picLocks noGrp="1" noChangeAspect="1" noChangeArrowheads="1"/>
          </p:cNvPicPr>
          <p:nvPr>
            <p:ph idx="1"/>
          </p:nvPr>
        </p:nvPicPr>
        <p:blipFill>
          <a:blip r:embed="rId2" cstate="print"/>
          <a:stretch>
            <a:fillRect/>
          </a:stretch>
        </p:blipFill>
        <p:spPr bwMode="auto">
          <a:xfrm>
            <a:off x="611560" y="620688"/>
            <a:ext cx="7920880" cy="576064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416</Words>
  <Application>Microsoft Office PowerPoint</Application>
  <PresentationFormat>On-screen Show (4:3)</PresentationFormat>
  <Paragraphs>21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        Union Education Society’s Mahila Mahavidyalaya, Solapur.   B.A Part –I (2017-18) Optional English Paper -I  Introduction to Literature </vt:lpstr>
      <vt:lpstr>Slide 3</vt:lpstr>
      <vt:lpstr>Slide 4</vt:lpstr>
      <vt:lpstr>Conclusion</vt:lpstr>
      <vt:lpstr>Slide 6</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fayeza</dc:creator>
  <cp:lastModifiedBy>fayeza</cp:lastModifiedBy>
  <cp:revision>11</cp:revision>
  <dcterms:created xsi:type="dcterms:W3CDTF">2019-12-14T19:00:49Z</dcterms:created>
  <dcterms:modified xsi:type="dcterms:W3CDTF">2019-12-15T04:32:19Z</dcterms:modified>
</cp:coreProperties>
</file>