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7" r:id="rId7"/>
    <p:sldId id="268"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s://www.britannica.com/art/Platonic-criticism" TargetMode="External"/><Relationship Id="rId3" Type="http://schemas.openxmlformats.org/officeDocument/2006/relationships/hyperlink" Target="https://www.britannica.com/biography/Plato" TargetMode="External"/><Relationship Id="rId7" Type="http://schemas.openxmlformats.org/officeDocument/2006/relationships/hyperlink" Target="https://www.britannica.com/art/Ancient-Greek-literature" TargetMode="External"/><Relationship Id="rId12" Type="http://schemas.openxmlformats.org/officeDocument/2006/relationships/hyperlink" Target="https://www.merriam-webster.com/dictionary/hypothetical" TargetMode="External"/><Relationship Id="rId2" Type="http://schemas.openxmlformats.org/officeDocument/2006/relationships/hyperlink" Target="https://www.britannica.com/art/literature" TargetMode="External"/><Relationship Id="rId1" Type="http://schemas.openxmlformats.org/officeDocument/2006/relationships/slideLayout" Target="../slideLayouts/slideLayout1.xml"/><Relationship Id="rId6" Type="http://schemas.openxmlformats.org/officeDocument/2006/relationships/hyperlink" Target="https://www.britannica.com/biography/Herman-Melville" TargetMode="External"/><Relationship Id="rId11" Type="http://schemas.openxmlformats.org/officeDocument/2006/relationships/hyperlink" Target="https://www.merriam-webster.com/dictionary/transcendent" TargetMode="External"/><Relationship Id="rId5" Type="http://schemas.openxmlformats.org/officeDocument/2006/relationships/hyperlink" Target="https://www.britannica.com/topic/book-publication" TargetMode="External"/><Relationship Id="rId10" Type="http://schemas.openxmlformats.org/officeDocument/2006/relationships/hyperlink" Target="https://www.britannica.com/art/poetry" TargetMode="External"/><Relationship Id="rId4" Type="http://schemas.openxmlformats.org/officeDocument/2006/relationships/hyperlink" Target="https://www.merriam-webster.com/dictionary/criticism" TargetMode="External"/><Relationship Id="rId9" Type="http://schemas.openxmlformats.org/officeDocument/2006/relationships/hyperlink" Target="https://www.britannica.com/topic/The-Republic"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www.merriam-webster.com/dictionary/inhibited" TargetMode="External"/><Relationship Id="rId13" Type="http://schemas.openxmlformats.org/officeDocument/2006/relationships/hyperlink" Target="https://www.britannica.com/event/Renaissance" TargetMode="External"/><Relationship Id="rId18" Type="http://schemas.openxmlformats.org/officeDocument/2006/relationships/hyperlink" Target="https://www.merriam-webster.com/dictionary/individualism" TargetMode="External"/><Relationship Id="rId3" Type="http://schemas.openxmlformats.org/officeDocument/2006/relationships/hyperlink" Target="https://www.merriam-webster.com/dictionary/Platonic" TargetMode="External"/><Relationship Id="rId21" Type="http://schemas.openxmlformats.org/officeDocument/2006/relationships/hyperlink" Target="https://www.britannica.com/biography/Pierre-de-Ronsard" TargetMode="External"/><Relationship Id="rId7" Type="http://schemas.openxmlformats.org/officeDocument/2006/relationships/hyperlink" Target="https://www.britannica.com/art/romance-literature-and-performance" TargetMode="External"/><Relationship Id="rId12" Type="http://schemas.openxmlformats.org/officeDocument/2006/relationships/hyperlink" Target="https://www.britannica.com/art/Renaissance-art" TargetMode="External"/><Relationship Id="rId17" Type="http://schemas.openxmlformats.org/officeDocument/2006/relationships/hyperlink" Target="https://www.britannica.com/art/Classicism" TargetMode="External"/><Relationship Id="rId2" Type="http://schemas.openxmlformats.org/officeDocument/2006/relationships/hyperlink" Target="https://www.britannica.com/event/Middle-Ages" TargetMode="External"/><Relationship Id="rId16" Type="http://schemas.openxmlformats.org/officeDocument/2006/relationships/hyperlink" Target="https://www.britannica.com/art/author" TargetMode="External"/><Relationship Id="rId20" Type="http://schemas.openxmlformats.org/officeDocument/2006/relationships/hyperlink" Target="https://www.britannica.com/topic/La-Pleiade-French-writers" TargetMode="External"/><Relationship Id="rId1" Type="http://schemas.openxmlformats.org/officeDocument/2006/relationships/slideLayout" Target="../slideLayouts/slideLayout1.xml"/><Relationship Id="rId6" Type="http://schemas.openxmlformats.org/officeDocument/2006/relationships/hyperlink" Target="https://www.britannica.com/topic/Old-Testament" TargetMode="External"/><Relationship Id="rId11" Type="http://schemas.openxmlformats.org/officeDocument/2006/relationships/hyperlink" Target="https://www.merriam-webster.com/dictionary/exegesis" TargetMode="External"/><Relationship Id="rId5" Type="http://schemas.openxmlformats.org/officeDocument/2006/relationships/hyperlink" Target="https://www.merriam-webster.com/dictionary/culture" TargetMode="External"/><Relationship Id="rId15" Type="http://schemas.openxmlformats.org/officeDocument/2006/relationships/hyperlink" Target="https://www.merriam-webster.com/dictionary/allegory" TargetMode="External"/><Relationship Id="rId10" Type="http://schemas.openxmlformats.org/officeDocument/2006/relationships/hyperlink" Target="https://www.merriam-webster.com/dictionary/vernacular" TargetMode="External"/><Relationship Id="rId19" Type="http://schemas.openxmlformats.org/officeDocument/2006/relationships/hyperlink" Target="https://www.britannica.com/art/French-literature" TargetMode="External"/><Relationship Id="rId4" Type="http://schemas.openxmlformats.org/officeDocument/2006/relationships/hyperlink" Target="https://www.merriam-webster.com/dictionary/medieval" TargetMode="External"/><Relationship Id="rId9" Type="http://schemas.openxmlformats.org/officeDocument/2006/relationships/hyperlink" Target="https://www.merriam-webster.com/dictionary/coherence" TargetMode="External"/><Relationship Id="rId14" Type="http://schemas.openxmlformats.org/officeDocument/2006/relationships/hyperlink" Target="https://www.britannica.com/biography/Lodovico-Castelvetro"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merriam-webster.com/dictionary/inhibited" TargetMode="External"/><Relationship Id="rId13" Type="http://schemas.openxmlformats.org/officeDocument/2006/relationships/hyperlink" Target="https://www.britannica.com/event/Renaissance" TargetMode="External"/><Relationship Id="rId18" Type="http://schemas.openxmlformats.org/officeDocument/2006/relationships/hyperlink" Target="https://www.merriam-webster.com/dictionary/individualism" TargetMode="External"/><Relationship Id="rId3" Type="http://schemas.openxmlformats.org/officeDocument/2006/relationships/hyperlink" Target="https://www.merriam-webster.com/dictionary/Platonic" TargetMode="External"/><Relationship Id="rId21" Type="http://schemas.openxmlformats.org/officeDocument/2006/relationships/hyperlink" Target="https://www.britannica.com/biography/Pierre-de-Ronsard" TargetMode="External"/><Relationship Id="rId7" Type="http://schemas.openxmlformats.org/officeDocument/2006/relationships/hyperlink" Target="https://www.britannica.com/art/romance-literature-and-performance" TargetMode="External"/><Relationship Id="rId12" Type="http://schemas.openxmlformats.org/officeDocument/2006/relationships/hyperlink" Target="https://www.britannica.com/art/Renaissance-art" TargetMode="External"/><Relationship Id="rId17" Type="http://schemas.openxmlformats.org/officeDocument/2006/relationships/hyperlink" Target="https://www.britannica.com/art/Classicism" TargetMode="External"/><Relationship Id="rId2" Type="http://schemas.openxmlformats.org/officeDocument/2006/relationships/hyperlink" Target="https://www.britannica.com/event/Middle-Ages" TargetMode="External"/><Relationship Id="rId16" Type="http://schemas.openxmlformats.org/officeDocument/2006/relationships/hyperlink" Target="https://www.britannica.com/art/author" TargetMode="External"/><Relationship Id="rId20" Type="http://schemas.openxmlformats.org/officeDocument/2006/relationships/hyperlink" Target="https://www.britannica.com/topic/La-Pleiade-French-writers" TargetMode="External"/><Relationship Id="rId1" Type="http://schemas.openxmlformats.org/officeDocument/2006/relationships/slideLayout" Target="../slideLayouts/slideLayout1.xml"/><Relationship Id="rId6" Type="http://schemas.openxmlformats.org/officeDocument/2006/relationships/hyperlink" Target="https://www.britannica.com/topic/Old-Testament" TargetMode="External"/><Relationship Id="rId11" Type="http://schemas.openxmlformats.org/officeDocument/2006/relationships/hyperlink" Target="https://www.merriam-webster.com/dictionary/exegesis" TargetMode="External"/><Relationship Id="rId5" Type="http://schemas.openxmlformats.org/officeDocument/2006/relationships/hyperlink" Target="https://www.merriam-webster.com/dictionary/culture" TargetMode="External"/><Relationship Id="rId15" Type="http://schemas.openxmlformats.org/officeDocument/2006/relationships/hyperlink" Target="https://www.merriam-webster.com/dictionary/allegory" TargetMode="External"/><Relationship Id="rId10" Type="http://schemas.openxmlformats.org/officeDocument/2006/relationships/hyperlink" Target="https://www.merriam-webster.com/dictionary/vernacular" TargetMode="External"/><Relationship Id="rId19" Type="http://schemas.openxmlformats.org/officeDocument/2006/relationships/hyperlink" Target="https://www.britannica.com/art/French-literature" TargetMode="External"/><Relationship Id="rId4" Type="http://schemas.openxmlformats.org/officeDocument/2006/relationships/hyperlink" Target="https://www.merriam-webster.com/dictionary/medieval" TargetMode="External"/><Relationship Id="rId9" Type="http://schemas.openxmlformats.org/officeDocument/2006/relationships/hyperlink" Target="https://www.merriam-webster.com/dictionary/coherence" TargetMode="External"/><Relationship Id="rId14" Type="http://schemas.openxmlformats.org/officeDocument/2006/relationships/hyperlink" Target="https://www.britannica.com/biography/Lodovico-Castelvetro"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 xmlns:p14="http://schemas.microsoft.com/office/powerpoint/2010/main"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2022-23) </a:t>
            </a:r>
            <a:r>
              <a:rPr lang="en-US" sz="2400" i="1" dirty="0"/>
              <a:t/>
            </a:r>
            <a:br>
              <a:rPr lang="en-US" sz="2400" i="1" dirty="0"/>
            </a:br>
            <a:r>
              <a:rPr lang="en-US" sz="2400" i="1" dirty="0" smtClean="0"/>
              <a:t>Special English</a:t>
            </a:r>
            <a:r>
              <a:rPr lang="en-US" sz="2400" i="1" dirty="0"/>
              <a:t/>
            </a:r>
            <a:br>
              <a:rPr lang="en-US" sz="2400" i="1" dirty="0"/>
            </a:br>
            <a:r>
              <a:rPr lang="en-US" sz="2400" b="1" i="1" dirty="0" smtClean="0"/>
              <a:t>Introduction to Literary Criticism</a:t>
            </a:r>
            <a:r>
              <a:rPr lang="en-US" sz="2400" i="1" dirty="0" smtClean="0"/>
              <a:t>  </a:t>
            </a:r>
            <a:br>
              <a:rPr lang="en-US" sz="2400" i="1" dirty="0" smtClean="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Prof.Nikhat</a:t>
            </a:r>
            <a:r>
              <a:rPr lang="en-US" sz="2400" b="1" i="1" dirty="0" smtClean="0"/>
              <a:t> </a:t>
            </a:r>
            <a:r>
              <a:rPr lang="en-US" sz="2400" b="1" i="1" dirty="0" err="1" smtClean="0"/>
              <a:t>Shaikh</a:t>
            </a:r>
            <a:r>
              <a:rPr lang="en-US" sz="2400" i="1" dirty="0"/>
              <a:t/>
            </a:r>
            <a:br>
              <a:rPr lang="en-US" sz="2400" i="1" dirty="0"/>
            </a:br>
            <a:r>
              <a:rPr lang="en-US" sz="2400" i="1" dirty="0"/>
              <a:t>on</a:t>
            </a:r>
            <a:br>
              <a:rPr lang="en-US" sz="2400" i="1" dirty="0"/>
            </a:br>
            <a:r>
              <a:rPr lang="en-US" sz="2400" b="1" i="1" dirty="0" smtClean="0"/>
              <a:t>Types of Criticism</a:t>
            </a:r>
            <a:r>
              <a:rPr lang="en-US" sz="2400" i="1" dirty="0" smtClean="0"/>
              <a:t> </a:t>
            </a:r>
            <a:endParaRPr lang="en-US" sz="2400" dirty="0"/>
          </a:p>
        </p:txBody>
      </p:sp>
      <p:sp>
        <p:nvSpPr>
          <p:cNvPr id="3" name="Content Placeholder 2">
            <a:extLst>
              <a:ext uri="{FF2B5EF4-FFF2-40B4-BE49-F238E27FC236}">
                <a16:creationId xmlns="" xmlns:a16="http://schemas.microsoft.com/office/drawing/2014/main"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a:t>
            </a:r>
          </a:p>
          <a:p>
            <a:pPr marL="857250" indent="-857250"/>
            <a:r>
              <a:rPr lang="en-US" sz="3600" b="1" i="1" dirty="0" err="1" smtClean="0">
                <a:solidFill>
                  <a:schemeClr val="tx1"/>
                </a:solidFill>
              </a:rPr>
              <a:t>Mahila</a:t>
            </a:r>
            <a:r>
              <a:rPr lang="en-US" sz="3600" b="1" i="1" dirty="0" smtClean="0">
                <a:solidFill>
                  <a:schemeClr val="tx1"/>
                </a:solidFill>
              </a:rPr>
              <a:t> </a:t>
            </a:r>
            <a:r>
              <a:rPr lang="en-US" sz="3600" b="1" i="1" dirty="0" err="1" smtClean="0">
                <a:solidFill>
                  <a:schemeClr val="tx1"/>
                </a:solidFill>
              </a:rPr>
              <a:t>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 xmlns:p14="http://schemas.microsoft.com/office/powerpoint/2010/main"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039DE36-0140-A998-B91D-D8C26EBDC87D}"/>
              </a:ext>
            </a:extLst>
          </p:cNvPr>
          <p:cNvSpPr>
            <a:spLocks noGrp="1"/>
          </p:cNvSpPr>
          <p:nvPr>
            <p:ph type="ctrTitle"/>
          </p:nvPr>
        </p:nvSpPr>
        <p:spPr>
          <a:xfrm rot="10800000" flipV="1">
            <a:off x="381000" y="381000"/>
            <a:ext cx="11049000" cy="4572000"/>
          </a:xfrm>
        </p:spPr>
        <p:txBody>
          <a:bodyPr>
            <a:normAutofit/>
          </a:bodyPr>
          <a:lstStyle/>
          <a:p>
            <a:pPr algn="l"/>
            <a:r>
              <a:rPr lang="en-US" sz="3600" b="1" dirty="0" smtClean="0"/>
              <a:t>Introduction</a:t>
            </a:r>
            <a:r>
              <a:rPr lang="en-US" sz="3600" dirty="0" smtClean="0"/>
              <a:t>:– </a:t>
            </a:r>
            <a:br>
              <a:rPr lang="en-US" sz="3600" dirty="0" smtClean="0"/>
            </a:br>
            <a:r>
              <a:rPr lang="en-US" sz="2800" dirty="0" smtClean="0"/>
              <a:t> LITERARY CRITICISM IS analysis, interpretation and evaluation of authors and their works of literature, which can include novels, short stories, essays, plays and poetry. Such critical analysis is often written by literary critics and is found in essays, articles and books.</a:t>
            </a:r>
            <a:endParaRPr lang="en-US" sz="3600" b="1" dirty="0">
              <a:solidFill>
                <a:srgbClr val="FF0000"/>
              </a:solidFill>
            </a:endParaRPr>
          </a:p>
        </p:txBody>
      </p:sp>
      <p:sp>
        <p:nvSpPr>
          <p:cNvPr id="3" name="Content Placeholder 2">
            <a:extLst>
              <a:ext uri="{FF2B5EF4-FFF2-40B4-BE49-F238E27FC236}">
                <a16:creationId xmlns="" xmlns:a16="http://schemas.microsoft.com/office/drawing/2014/main"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endParaRPr lang="en-US" dirty="0">
              <a:solidFill>
                <a:schemeClr val="tx1"/>
              </a:solidFill>
              <a:latin typeface="+mj-lt"/>
              <a:ea typeface="+mj-ea"/>
              <a:cs typeface="+mj-cs"/>
            </a:endParaRPr>
          </a:p>
        </p:txBody>
      </p:sp>
    </p:spTree>
    <p:extLst>
      <p:ext uri="{BB962C8B-B14F-4D97-AF65-F5344CB8AC3E}">
        <p14:creationId xmlns="" xmlns:p14="http://schemas.microsoft.com/office/powerpoint/2010/main"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rmAutofit fontScale="92500"/>
          </a:bodyPr>
          <a:lstStyle/>
          <a:p>
            <a:pPr algn="l" fontAlgn="base"/>
            <a:r>
              <a:rPr lang="en-US" sz="2000" b="1" dirty="0" smtClean="0">
                <a:solidFill>
                  <a:schemeClr val="tx1"/>
                </a:solidFill>
              </a:rPr>
              <a:t>literary criticism</a:t>
            </a:r>
            <a:r>
              <a:rPr lang="en-US" sz="2000" dirty="0" smtClean="0">
                <a:solidFill>
                  <a:schemeClr val="tx1"/>
                </a:solidFill>
              </a:rPr>
              <a:t>, the reasoned consideration of literary works and issues. It applies, as a term, to any argumentation about </a:t>
            </a:r>
            <a:r>
              <a:rPr lang="en-US" sz="2000" dirty="0" smtClean="0">
                <a:solidFill>
                  <a:schemeClr val="tx1"/>
                </a:solidFill>
                <a:hlinkClick r:id="rId2"/>
              </a:rPr>
              <a:t>literature</a:t>
            </a:r>
            <a:r>
              <a:rPr lang="en-US" sz="2000" dirty="0" smtClean="0">
                <a:solidFill>
                  <a:schemeClr val="tx1"/>
                </a:solidFill>
              </a:rPr>
              <a:t>, whether or not specific works are analyzed. </a:t>
            </a:r>
            <a:r>
              <a:rPr lang="en-US" sz="2000" dirty="0" smtClean="0">
                <a:solidFill>
                  <a:schemeClr val="tx1"/>
                </a:solidFill>
                <a:hlinkClick r:id="rId3"/>
              </a:rPr>
              <a:t>Plato</a:t>
            </a:r>
            <a:r>
              <a:rPr lang="en-US" sz="2000" dirty="0" smtClean="0">
                <a:solidFill>
                  <a:schemeClr val="tx1"/>
                </a:solidFill>
              </a:rPr>
              <a:t>’s cautions against the risky consequences of poetic inspiration in general in his </a:t>
            </a:r>
            <a:r>
              <a:rPr lang="en-US" sz="2000" i="1" dirty="0" smtClean="0">
                <a:solidFill>
                  <a:schemeClr val="tx1"/>
                </a:solidFill>
              </a:rPr>
              <a:t>Republic</a:t>
            </a:r>
            <a:r>
              <a:rPr lang="en-US" sz="2000" dirty="0" smtClean="0">
                <a:solidFill>
                  <a:schemeClr val="tx1"/>
                </a:solidFill>
              </a:rPr>
              <a:t> are thus often taken as the earliest important example of literary </a:t>
            </a:r>
            <a:r>
              <a:rPr lang="en-US" sz="2000" dirty="0" smtClean="0">
                <a:solidFill>
                  <a:schemeClr val="tx1"/>
                </a:solidFill>
                <a:hlinkClick r:id="rId4"/>
              </a:rPr>
              <a:t>criticism</a:t>
            </a:r>
            <a:r>
              <a:rPr lang="en-US" sz="2000" dirty="0" smtClean="0">
                <a:solidFill>
                  <a:schemeClr val="tx1"/>
                </a:solidFill>
              </a:rPr>
              <a:t>.</a:t>
            </a:r>
          </a:p>
          <a:p>
            <a:pPr algn="l"/>
            <a:r>
              <a:rPr lang="en-US" sz="2000" b="1" dirty="0" smtClean="0">
                <a:solidFill>
                  <a:schemeClr val="tx1"/>
                </a:solidFill>
              </a:rPr>
              <a:t>Functions</a:t>
            </a:r>
          </a:p>
          <a:p>
            <a:pPr algn="l"/>
            <a:r>
              <a:rPr lang="en-US" sz="2000" dirty="0" smtClean="0">
                <a:solidFill>
                  <a:schemeClr val="tx1"/>
                </a:solidFill>
              </a:rPr>
              <a:t>The functions of literary criticism vary widely, ranging from the reviewing of books as they are published to systematic theoretical discussion. Though reviews may sometimes determine whether a given </a:t>
            </a:r>
            <a:r>
              <a:rPr lang="en-US" sz="2000" dirty="0" smtClean="0">
                <a:solidFill>
                  <a:schemeClr val="tx1"/>
                </a:solidFill>
                <a:hlinkClick r:id="rId5"/>
              </a:rPr>
              <a:t>book</a:t>
            </a:r>
            <a:r>
              <a:rPr lang="en-US" sz="2000" dirty="0" smtClean="0">
                <a:solidFill>
                  <a:schemeClr val="tx1"/>
                </a:solidFill>
              </a:rPr>
              <a:t> will be widely sold, many works succeed commercially despite negative reviews, and many classic works, including </a:t>
            </a:r>
            <a:r>
              <a:rPr lang="en-US" sz="2000" dirty="0" smtClean="0">
                <a:solidFill>
                  <a:schemeClr val="tx1"/>
                </a:solidFill>
                <a:hlinkClick r:id="rId6"/>
              </a:rPr>
              <a:t>Herman Melville’s</a:t>
            </a:r>
            <a:r>
              <a:rPr lang="en-US" sz="2000" dirty="0" smtClean="0">
                <a:solidFill>
                  <a:schemeClr val="tx1"/>
                </a:solidFill>
              </a:rPr>
              <a:t> </a:t>
            </a:r>
            <a:r>
              <a:rPr lang="en-US" sz="2000" i="1" dirty="0" smtClean="0">
                <a:solidFill>
                  <a:schemeClr val="tx1"/>
                </a:solidFill>
              </a:rPr>
              <a:t>Moby Dick</a:t>
            </a:r>
            <a:r>
              <a:rPr lang="en-US" sz="2000" dirty="0" smtClean="0">
                <a:solidFill>
                  <a:schemeClr val="tx1"/>
                </a:solidFill>
              </a:rPr>
              <a:t> (1851), have acquired appreciative publics long after being </a:t>
            </a:r>
            <a:r>
              <a:rPr lang="en-US" sz="2000" dirty="0" err="1" smtClean="0">
                <a:solidFill>
                  <a:schemeClr val="tx1"/>
                </a:solidFill>
              </a:rPr>
              <a:t>unfavourably</a:t>
            </a:r>
            <a:r>
              <a:rPr lang="en-US" sz="2000" dirty="0" smtClean="0">
                <a:solidFill>
                  <a:schemeClr val="tx1"/>
                </a:solidFill>
              </a:rPr>
              <a:t> reviewed and at first neglected. One of criticism’s principal functions is to express the shifts in sensibility that make such revaluations possible. The minimal condition for such a new appraisal is, of course, that the original text survive. The literary critic is sometimes cast in the role of scholarly detective, unearthing, authenticating, and editing unknown manuscripts. Thus, even rarefied scholarly skills may be put to criticism’s most elementary use, the bringing of literary works to a public’s attention.</a:t>
            </a:r>
          </a:p>
          <a:p>
            <a:pPr algn="l"/>
            <a:r>
              <a:rPr lang="en-US" sz="2000" b="1" dirty="0" smtClean="0">
                <a:solidFill>
                  <a:schemeClr val="tx1"/>
                </a:solidFill>
              </a:rPr>
              <a:t>Historical development</a:t>
            </a:r>
          </a:p>
          <a:p>
            <a:pPr algn="l"/>
            <a:r>
              <a:rPr lang="en-US" sz="2000" b="1" dirty="0" smtClean="0">
                <a:solidFill>
                  <a:schemeClr val="tx1"/>
                </a:solidFill>
                <a:hlinkClick r:id="rId7"/>
              </a:rPr>
              <a:t>Antiquity</a:t>
            </a:r>
            <a:endParaRPr lang="en-US" sz="2000" b="1" dirty="0" smtClean="0">
              <a:solidFill>
                <a:schemeClr val="tx1"/>
              </a:solidFill>
            </a:endParaRPr>
          </a:p>
          <a:p>
            <a:pPr algn="l"/>
            <a:r>
              <a:rPr lang="en-US" sz="2000" dirty="0" smtClean="0">
                <a:solidFill>
                  <a:schemeClr val="tx1"/>
                </a:solidFill>
              </a:rPr>
              <a:t>Although almost all of the </a:t>
            </a:r>
            <a:r>
              <a:rPr lang="en-US" sz="2000" dirty="0" smtClean="0">
                <a:solidFill>
                  <a:schemeClr val="tx1"/>
                </a:solidFill>
                <a:hlinkClick r:id="rId4"/>
              </a:rPr>
              <a:t>criticism</a:t>
            </a:r>
            <a:r>
              <a:rPr lang="en-US" sz="2000" dirty="0" smtClean="0">
                <a:solidFill>
                  <a:schemeClr val="tx1"/>
                </a:solidFill>
              </a:rPr>
              <a:t> ever written dates from the 20th century, questions first posed by Plato and Aristotle are still of prime concern, and every critic who has attempted to justify the social value of </a:t>
            </a:r>
            <a:r>
              <a:rPr lang="en-US" sz="2000" dirty="0" smtClean="0">
                <a:solidFill>
                  <a:schemeClr val="tx1"/>
                </a:solidFill>
                <a:hlinkClick r:id="rId2"/>
              </a:rPr>
              <a:t>literature</a:t>
            </a:r>
            <a:r>
              <a:rPr lang="en-US" sz="2000" dirty="0" smtClean="0">
                <a:solidFill>
                  <a:schemeClr val="tx1"/>
                </a:solidFill>
              </a:rPr>
              <a:t> has had to come to terms with the opposing argument made by </a:t>
            </a:r>
            <a:r>
              <a:rPr lang="en-US" sz="2000" dirty="0" smtClean="0">
                <a:solidFill>
                  <a:schemeClr val="tx1"/>
                </a:solidFill>
                <a:hlinkClick r:id="rId8"/>
              </a:rPr>
              <a:t>Plato</a:t>
            </a:r>
            <a:r>
              <a:rPr lang="en-US" sz="2000" dirty="0" smtClean="0">
                <a:solidFill>
                  <a:schemeClr val="tx1"/>
                </a:solidFill>
              </a:rPr>
              <a:t> in </a:t>
            </a:r>
            <a:r>
              <a:rPr lang="en-US" sz="2000" i="1" dirty="0" smtClean="0">
                <a:solidFill>
                  <a:schemeClr val="tx1"/>
                </a:solidFill>
                <a:hlinkClick r:id="rId9"/>
              </a:rPr>
              <a:t>The Republic</a:t>
            </a:r>
            <a:r>
              <a:rPr lang="en-US" sz="2000" dirty="0" smtClean="0">
                <a:solidFill>
                  <a:schemeClr val="tx1"/>
                </a:solidFill>
              </a:rPr>
              <a:t>. The poet as a man and </a:t>
            </a:r>
            <a:r>
              <a:rPr lang="en-US" sz="2000" dirty="0" smtClean="0">
                <a:solidFill>
                  <a:schemeClr val="tx1"/>
                </a:solidFill>
                <a:hlinkClick r:id="rId10"/>
              </a:rPr>
              <a:t>poetry</a:t>
            </a:r>
            <a:r>
              <a:rPr lang="en-US" sz="2000" dirty="0" smtClean="0">
                <a:solidFill>
                  <a:schemeClr val="tx1"/>
                </a:solidFill>
              </a:rPr>
              <a:t> as a form of statement both seemed untrustworthy to Plato, who depicted the physical world as an imperfect copy of </a:t>
            </a:r>
            <a:r>
              <a:rPr lang="en-US" sz="2000" dirty="0" smtClean="0">
                <a:solidFill>
                  <a:schemeClr val="tx1"/>
                </a:solidFill>
                <a:hlinkClick r:id="rId11"/>
              </a:rPr>
              <a:t>transcendent</a:t>
            </a:r>
            <a:r>
              <a:rPr lang="en-US" sz="2000" dirty="0" smtClean="0">
                <a:solidFill>
                  <a:schemeClr val="tx1"/>
                </a:solidFill>
              </a:rPr>
              <a:t> ideas and poetry as a mere copy of the copy. Thus, literature could only mislead the seeker of truth. Plato credited the poet with divine inspiration, but this, too, was cause for worry; a man possessed by such madness would subvert the interests of a rational polity. Poets were therefore to be banished from the </a:t>
            </a:r>
            <a:r>
              <a:rPr lang="en-US" sz="2000" dirty="0" smtClean="0">
                <a:solidFill>
                  <a:schemeClr val="tx1"/>
                </a:solidFill>
                <a:hlinkClick r:id="rId12"/>
              </a:rPr>
              <a:t>hypothetical</a:t>
            </a:r>
            <a:r>
              <a:rPr lang="en-US" sz="2000" dirty="0" smtClean="0">
                <a:solidFill>
                  <a:schemeClr val="tx1"/>
                </a:solidFill>
              </a:rPr>
              <a:t> republic.</a:t>
            </a:r>
          </a:p>
          <a:p>
            <a:pPr algn="l"/>
            <a:endParaRPr lang="en-US" sz="2000" dirty="0" smtClean="0">
              <a:solidFill>
                <a:schemeClr val="tx1"/>
              </a:solidFill>
            </a:endParaRPr>
          </a:p>
          <a:p>
            <a:pPr algn="l" fontAlgn="base"/>
            <a:endParaRPr lang="en-US" sz="2000" b="1" dirty="0" smtClean="0">
              <a:solidFill>
                <a:schemeClr val="tx1"/>
              </a:solidFill>
              <a:latin typeface="+mj-lt"/>
              <a:ea typeface="+mj-ea"/>
              <a:cs typeface="+mj-cs"/>
            </a:endParaRPr>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rmAutofit fontScale="92500" lnSpcReduction="10000"/>
          </a:bodyPr>
          <a:lstStyle/>
          <a:p>
            <a:pPr algn="l"/>
            <a:r>
              <a:rPr lang="en-US" sz="2000" b="1" dirty="0" smtClean="0">
                <a:solidFill>
                  <a:schemeClr val="tx1"/>
                </a:solidFill>
              </a:rPr>
              <a:t>Medieval period</a:t>
            </a:r>
          </a:p>
          <a:p>
            <a:pPr algn="l"/>
            <a:r>
              <a:rPr lang="en-US" sz="2000" dirty="0" smtClean="0">
                <a:solidFill>
                  <a:schemeClr val="tx1"/>
                </a:solidFill>
              </a:rPr>
              <a:t>In the Christian </a:t>
            </a:r>
            <a:r>
              <a:rPr lang="en-US" sz="2000" dirty="0" smtClean="0">
                <a:solidFill>
                  <a:schemeClr val="tx1"/>
                </a:solidFill>
                <a:hlinkClick r:id="rId2"/>
              </a:rPr>
              <a:t>Middle Ages</a:t>
            </a:r>
            <a:r>
              <a:rPr lang="en-US" sz="2000" dirty="0" smtClean="0">
                <a:solidFill>
                  <a:schemeClr val="tx1"/>
                </a:solidFill>
              </a:rPr>
              <a:t> criticism suffered from the loss of nearly all the ancient critical texts and from an </a:t>
            </a:r>
            <a:r>
              <a:rPr lang="en-US" sz="2000" dirty="0" err="1" smtClean="0">
                <a:solidFill>
                  <a:schemeClr val="tx1"/>
                </a:solidFill>
              </a:rPr>
              <a:t>antipagan</a:t>
            </a:r>
            <a:r>
              <a:rPr lang="en-US" sz="2000" dirty="0" smtClean="0">
                <a:solidFill>
                  <a:schemeClr val="tx1"/>
                </a:solidFill>
              </a:rPr>
              <a:t> distrust of the literary imagination. Such Church Fathers as Tertullian, Augustine, and Jerome renewed, in churchly guise, the </a:t>
            </a:r>
            <a:r>
              <a:rPr lang="en-US" sz="2000" dirty="0" smtClean="0">
                <a:solidFill>
                  <a:schemeClr val="tx1"/>
                </a:solidFill>
                <a:hlinkClick r:id="rId3"/>
              </a:rPr>
              <a:t>Platonic</a:t>
            </a:r>
            <a:r>
              <a:rPr lang="en-US" sz="2000" dirty="0" smtClean="0">
                <a:solidFill>
                  <a:schemeClr val="tx1"/>
                </a:solidFill>
              </a:rPr>
              <a:t> argument against poetry. But both the ancient gods and the surviving classics reasserted their fascination, entering </a:t>
            </a:r>
            <a:r>
              <a:rPr lang="en-US" sz="2000" dirty="0" smtClean="0">
                <a:solidFill>
                  <a:schemeClr val="tx1"/>
                </a:solidFill>
                <a:hlinkClick r:id="rId4"/>
              </a:rPr>
              <a:t>medieval</a:t>
            </a:r>
            <a:r>
              <a:rPr lang="en-US" sz="2000" dirty="0" smtClean="0">
                <a:solidFill>
                  <a:schemeClr val="tx1"/>
                </a:solidFill>
              </a:rPr>
              <a:t> </a:t>
            </a:r>
            <a:r>
              <a:rPr lang="en-US" sz="2000" dirty="0" smtClean="0">
                <a:solidFill>
                  <a:schemeClr val="tx1"/>
                </a:solidFill>
                <a:hlinkClick r:id="rId5"/>
              </a:rPr>
              <a:t>culture</a:t>
            </a:r>
            <a:r>
              <a:rPr lang="en-US" sz="2000" dirty="0" smtClean="0">
                <a:solidFill>
                  <a:schemeClr val="tx1"/>
                </a:solidFill>
              </a:rPr>
              <a:t> in theologically allegorized form. </a:t>
            </a:r>
            <a:r>
              <a:rPr lang="en-US" sz="2000" dirty="0" err="1" smtClean="0">
                <a:solidFill>
                  <a:schemeClr val="tx1"/>
                </a:solidFill>
              </a:rPr>
              <a:t>Encyclopaedists</a:t>
            </a:r>
            <a:r>
              <a:rPr lang="en-US" sz="2000" dirty="0" smtClean="0">
                <a:solidFill>
                  <a:schemeClr val="tx1"/>
                </a:solidFill>
              </a:rPr>
              <a:t> and textual commentators explained the supposed Christian content of pre-Christian works and the </a:t>
            </a:r>
            <a:r>
              <a:rPr lang="en-US" sz="2000" dirty="0" smtClean="0">
                <a:solidFill>
                  <a:schemeClr val="tx1"/>
                </a:solidFill>
                <a:hlinkClick r:id="rId6"/>
              </a:rPr>
              <a:t>Old Testament</a:t>
            </a:r>
            <a:r>
              <a:rPr lang="en-US" sz="2000" dirty="0" smtClean="0">
                <a:solidFill>
                  <a:schemeClr val="tx1"/>
                </a:solidFill>
              </a:rPr>
              <a:t>. Although there was no lack of rhetoricians to dictate the correct use of literary figures, no attempt was made to derive critical principles from emergent genres such as the fabliau and the chivalric </a:t>
            </a:r>
            <a:r>
              <a:rPr lang="en-US" sz="2000" dirty="0" smtClean="0">
                <a:solidFill>
                  <a:schemeClr val="tx1"/>
                </a:solidFill>
                <a:hlinkClick r:id="rId7"/>
              </a:rPr>
              <a:t>romance</a:t>
            </a:r>
            <a:r>
              <a:rPr lang="en-US" sz="2000" dirty="0" smtClean="0">
                <a:solidFill>
                  <a:schemeClr val="tx1"/>
                </a:solidFill>
              </a:rPr>
              <a:t>. Criticism was in fact </a:t>
            </a:r>
            <a:r>
              <a:rPr lang="en-US" sz="2000" dirty="0" smtClean="0">
                <a:solidFill>
                  <a:schemeClr val="tx1"/>
                </a:solidFill>
                <a:hlinkClick r:id="rId8"/>
              </a:rPr>
              <a:t>inhibited</a:t>
            </a:r>
            <a:r>
              <a:rPr lang="en-US" sz="2000" dirty="0" smtClean="0">
                <a:solidFill>
                  <a:schemeClr val="tx1"/>
                </a:solidFill>
              </a:rPr>
              <a:t> by the very </a:t>
            </a:r>
            <a:r>
              <a:rPr lang="en-US" sz="2000" dirty="0" smtClean="0">
                <a:solidFill>
                  <a:schemeClr val="tx1"/>
                </a:solidFill>
                <a:hlinkClick r:id="rId9"/>
              </a:rPr>
              <a:t>coherence</a:t>
            </a:r>
            <a:r>
              <a:rPr lang="en-US" sz="2000" dirty="0" smtClean="0">
                <a:solidFill>
                  <a:schemeClr val="tx1"/>
                </a:solidFill>
              </a:rPr>
              <a:t> of the theologically explained universe. When nature is conceived as endlessly and purposefully symbolic of revealed truth, specifically literary problems of form and meaning are bound to be neglected. Even such an original </a:t>
            </a:r>
            <a:r>
              <a:rPr lang="en-US" sz="2000" dirty="0" smtClean="0">
                <a:solidFill>
                  <a:schemeClr val="tx1"/>
                </a:solidFill>
                <a:hlinkClick r:id="rId10"/>
              </a:rPr>
              <a:t>vernacular</a:t>
            </a:r>
            <a:r>
              <a:rPr lang="en-US" sz="2000" dirty="0" smtClean="0">
                <a:solidFill>
                  <a:schemeClr val="tx1"/>
                </a:solidFill>
              </a:rPr>
              <a:t> poet of the 14th century as Dante appears to have expected his </a:t>
            </a:r>
            <a:r>
              <a:rPr lang="en-US" sz="2000" i="1" dirty="0" smtClean="0">
                <a:solidFill>
                  <a:schemeClr val="tx1"/>
                </a:solidFill>
              </a:rPr>
              <a:t>Divine Comedy</a:t>
            </a:r>
            <a:r>
              <a:rPr lang="en-US" sz="2000" dirty="0" smtClean="0">
                <a:solidFill>
                  <a:schemeClr val="tx1"/>
                </a:solidFill>
              </a:rPr>
              <a:t> to be interpreted according to the rules of scriptural </a:t>
            </a:r>
            <a:r>
              <a:rPr lang="en-US" sz="2000" dirty="0" smtClean="0">
                <a:solidFill>
                  <a:schemeClr val="tx1"/>
                </a:solidFill>
                <a:hlinkClick r:id="rId11"/>
              </a:rPr>
              <a:t>exegesis</a:t>
            </a:r>
            <a:r>
              <a:rPr lang="en-US" sz="2000" dirty="0" smtClean="0">
                <a:solidFill>
                  <a:schemeClr val="tx1"/>
                </a:solidFill>
              </a:rPr>
              <a:t>.</a:t>
            </a:r>
          </a:p>
          <a:p>
            <a:pPr algn="l"/>
            <a:r>
              <a:rPr lang="en-US" sz="2000" b="1" dirty="0" smtClean="0">
                <a:solidFill>
                  <a:schemeClr val="tx1"/>
                </a:solidFill>
              </a:rPr>
              <a:t>The </a:t>
            </a:r>
            <a:r>
              <a:rPr lang="en-US" sz="2000" b="1" dirty="0" smtClean="0">
                <a:solidFill>
                  <a:schemeClr val="tx1"/>
                </a:solidFill>
                <a:hlinkClick r:id="rId12"/>
              </a:rPr>
              <a:t>Renaissance</a:t>
            </a:r>
            <a:endParaRPr lang="en-US" sz="2000" b="1" dirty="0" smtClean="0">
              <a:solidFill>
                <a:schemeClr val="tx1"/>
              </a:solidFill>
            </a:endParaRPr>
          </a:p>
          <a:p>
            <a:pPr algn="l"/>
            <a:r>
              <a:rPr lang="en-US" sz="2000" dirty="0" smtClean="0">
                <a:solidFill>
                  <a:schemeClr val="tx1"/>
                </a:solidFill>
                <a:hlinkClick r:id="rId13"/>
              </a:rPr>
              <a:t>Renaissance</a:t>
            </a:r>
            <a:r>
              <a:rPr lang="en-US" sz="2000" dirty="0" smtClean="0">
                <a:solidFill>
                  <a:schemeClr val="tx1"/>
                </a:solidFill>
              </a:rPr>
              <a:t> criticism grew directly from the recovery of classic texts and notably from Giorgio Valla’s translation of Aristotle’s </a:t>
            </a:r>
            <a:r>
              <a:rPr lang="en-US" sz="2000" i="1" dirty="0" smtClean="0">
                <a:solidFill>
                  <a:schemeClr val="tx1"/>
                </a:solidFill>
              </a:rPr>
              <a:t>Poetics</a:t>
            </a:r>
            <a:r>
              <a:rPr lang="en-US" sz="2000" dirty="0" smtClean="0">
                <a:solidFill>
                  <a:schemeClr val="tx1"/>
                </a:solidFill>
              </a:rPr>
              <a:t> into Latin in 1498. By 1549 the </a:t>
            </a:r>
            <a:r>
              <a:rPr lang="en-US" sz="2000" i="1" dirty="0" smtClean="0">
                <a:solidFill>
                  <a:schemeClr val="tx1"/>
                </a:solidFill>
              </a:rPr>
              <a:t>Poetics</a:t>
            </a:r>
            <a:r>
              <a:rPr lang="en-US" sz="2000" dirty="0" smtClean="0">
                <a:solidFill>
                  <a:schemeClr val="tx1"/>
                </a:solidFill>
              </a:rPr>
              <a:t> had been rendered into Italian as well. From this period until the later part of the 18th century Aristotle was once again the most imposing presence behind literary theory. Critics looked to ancient poems and plays for insight into the permanent laws of art. The most influential of Renaissance critics was probably </a:t>
            </a:r>
            <a:r>
              <a:rPr lang="en-US" sz="2000" dirty="0" err="1" smtClean="0">
                <a:solidFill>
                  <a:schemeClr val="tx1"/>
                </a:solidFill>
                <a:hlinkClick r:id="rId14"/>
              </a:rPr>
              <a:t>Lodovico</a:t>
            </a:r>
            <a:r>
              <a:rPr lang="en-US" sz="2000" dirty="0" smtClean="0">
                <a:solidFill>
                  <a:schemeClr val="tx1"/>
                </a:solidFill>
                <a:hlinkClick r:id="rId14"/>
              </a:rPr>
              <a:t> </a:t>
            </a:r>
            <a:r>
              <a:rPr lang="en-US" sz="2000" dirty="0" err="1" smtClean="0">
                <a:solidFill>
                  <a:schemeClr val="tx1"/>
                </a:solidFill>
                <a:hlinkClick r:id="rId14"/>
              </a:rPr>
              <a:t>Castelvetro</a:t>
            </a:r>
            <a:r>
              <a:rPr lang="en-US" sz="2000" dirty="0" smtClean="0">
                <a:solidFill>
                  <a:schemeClr val="tx1"/>
                </a:solidFill>
              </a:rPr>
              <a:t>, whose 1570 commentary on Aristotle’s </a:t>
            </a:r>
            <a:r>
              <a:rPr lang="en-US" sz="2000" i="1" dirty="0" smtClean="0">
                <a:solidFill>
                  <a:schemeClr val="tx1"/>
                </a:solidFill>
              </a:rPr>
              <a:t>Poetics</a:t>
            </a:r>
            <a:r>
              <a:rPr lang="en-US" sz="2000" dirty="0" smtClean="0">
                <a:solidFill>
                  <a:schemeClr val="tx1"/>
                </a:solidFill>
              </a:rPr>
              <a:t> encouraged the writing of tightly structured plays by extending and codifying Aristotle’s idea of the dramatic unities. It is difficult today to appreciate that this obeisance to antique models had a liberating effect; one must recall that imitation of the ancients entailed rejecting scriptural </a:t>
            </a:r>
            <a:r>
              <a:rPr lang="en-US" sz="2000" dirty="0" smtClean="0">
                <a:solidFill>
                  <a:schemeClr val="tx1"/>
                </a:solidFill>
                <a:hlinkClick r:id="rId15"/>
              </a:rPr>
              <a:t>allegory</a:t>
            </a:r>
            <a:r>
              <a:rPr lang="en-US" sz="2000" dirty="0" smtClean="0">
                <a:solidFill>
                  <a:schemeClr val="tx1"/>
                </a:solidFill>
              </a:rPr>
              <a:t> and asserting the individual </a:t>
            </a:r>
            <a:r>
              <a:rPr lang="en-US" sz="2000" dirty="0" smtClean="0">
                <a:solidFill>
                  <a:schemeClr val="tx1"/>
                </a:solidFill>
                <a:hlinkClick r:id="rId16"/>
              </a:rPr>
              <a:t>author’s</a:t>
            </a:r>
            <a:r>
              <a:rPr lang="en-US" sz="2000" dirty="0" smtClean="0">
                <a:solidFill>
                  <a:schemeClr val="tx1"/>
                </a:solidFill>
              </a:rPr>
              <a:t> ambition to create works that would be unashamedly great and beautiful. </a:t>
            </a:r>
            <a:r>
              <a:rPr lang="en-US" sz="2000" dirty="0" smtClean="0">
                <a:solidFill>
                  <a:schemeClr val="tx1"/>
                </a:solidFill>
                <a:hlinkClick r:id="rId17"/>
              </a:rPr>
              <a:t>Classicism</a:t>
            </a:r>
            <a:r>
              <a:rPr lang="en-US" sz="2000" dirty="0" smtClean="0">
                <a:solidFill>
                  <a:schemeClr val="tx1"/>
                </a:solidFill>
              </a:rPr>
              <a:t>, </a:t>
            </a:r>
            <a:r>
              <a:rPr lang="en-US" sz="2000" dirty="0" smtClean="0">
                <a:solidFill>
                  <a:schemeClr val="tx1"/>
                </a:solidFill>
                <a:hlinkClick r:id="rId18"/>
              </a:rPr>
              <a:t>individualism</a:t>
            </a:r>
            <a:r>
              <a:rPr lang="en-US" sz="2000" dirty="0" smtClean="0">
                <a:solidFill>
                  <a:schemeClr val="tx1"/>
                </a:solidFill>
              </a:rPr>
              <a:t>, and national pride joined forces against literary asceticism. Thus, a group of 16th-century </a:t>
            </a:r>
            <a:r>
              <a:rPr lang="en-US" sz="2000" dirty="0" smtClean="0">
                <a:solidFill>
                  <a:schemeClr val="tx1"/>
                </a:solidFill>
                <a:hlinkClick r:id="rId19"/>
              </a:rPr>
              <a:t>French</a:t>
            </a:r>
            <a:r>
              <a:rPr lang="en-US" sz="2000" dirty="0" smtClean="0">
                <a:solidFill>
                  <a:schemeClr val="tx1"/>
                </a:solidFill>
              </a:rPr>
              <a:t> writers known as the </a:t>
            </a:r>
            <a:r>
              <a:rPr lang="en-US" sz="2000" dirty="0" err="1" smtClean="0">
                <a:solidFill>
                  <a:schemeClr val="tx1"/>
                </a:solidFill>
                <a:hlinkClick r:id="rId20"/>
              </a:rPr>
              <a:t>Pléiade</a:t>
            </a:r>
            <a:r>
              <a:rPr lang="en-US" sz="2000" dirty="0" smtClean="0">
                <a:solidFill>
                  <a:schemeClr val="tx1"/>
                </a:solidFill>
              </a:rPr>
              <a:t>—notably </a:t>
            </a:r>
            <a:r>
              <a:rPr lang="en-US" sz="2000" dirty="0" smtClean="0">
                <a:solidFill>
                  <a:schemeClr val="tx1"/>
                </a:solidFill>
                <a:hlinkClick r:id="rId21"/>
              </a:rPr>
              <a:t>Pierre de Ronsard</a:t>
            </a:r>
            <a:r>
              <a:rPr lang="en-US" sz="2000" dirty="0" smtClean="0">
                <a:solidFill>
                  <a:schemeClr val="tx1"/>
                </a:solidFill>
              </a:rPr>
              <a:t> and Joachim du Bellay—were simultaneously classicists, poetic innovators, and advocates of a purified vernacular tongue.</a:t>
            </a:r>
            <a:endParaRPr lang="en-US" sz="2000" dirty="0">
              <a:solidFill>
                <a:schemeClr val="tx1"/>
              </a:solidFill>
            </a:endParaRPr>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rmAutofit fontScale="92500" lnSpcReduction="10000"/>
          </a:bodyPr>
          <a:lstStyle/>
          <a:p>
            <a:pPr algn="l"/>
            <a:r>
              <a:rPr lang="en-US" sz="2000" b="1" dirty="0" smtClean="0">
                <a:solidFill>
                  <a:schemeClr val="tx1"/>
                </a:solidFill>
              </a:rPr>
              <a:t>Medieval period</a:t>
            </a:r>
          </a:p>
          <a:p>
            <a:pPr algn="l"/>
            <a:r>
              <a:rPr lang="en-US" sz="2000" dirty="0" smtClean="0">
                <a:solidFill>
                  <a:schemeClr val="tx1"/>
                </a:solidFill>
              </a:rPr>
              <a:t>In the Christian </a:t>
            </a:r>
            <a:r>
              <a:rPr lang="en-US" sz="2000" dirty="0" smtClean="0">
                <a:solidFill>
                  <a:schemeClr val="tx1"/>
                </a:solidFill>
                <a:hlinkClick r:id="rId2"/>
              </a:rPr>
              <a:t>Middle Ages</a:t>
            </a:r>
            <a:r>
              <a:rPr lang="en-US" sz="2000" dirty="0" smtClean="0">
                <a:solidFill>
                  <a:schemeClr val="tx1"/>
                </a:solidFill>
              </a:rPr>
              <a:t> criticism suffered from the loss of nearly all the ancient critical texts and from an </a:t>
            </a:r>
            <a:r>
              <a:rPr lang="en-US" sz="2000" dirty="0" err="1" smtClean="0">
                <a:solidFill>
                  <a:schemeClr val="tx1"/>
                </a:solidFill>
              </a:rPr>
              <a:t>antipagan</a:t>
            </a:r>
            <a:r>
              <a:rPr lang="en-US" sz="2000" dirty="0" smtClean="0">
                <a:solidFill>
                  <a:schemeClr val="tx1"/>
                </a:solidFill>
              </a:rPr>
              <a:t> distrust of the literary imagination. Such Church Fathers as Tertullian, Augustine, and Jerome renewed, in churchly guise, the </a:t>
            </a:r>
            <a:r>
              <a:rPr lang="en-US" sz="2000" dirty="0" smtClean="0">
                <a:solidFill>
                  <a:schemeClr val="tx1"/>
                </a:solidFill>
                <a:hlinkClick r:id="rId3"/>
              </a:rPr>
              <a:t>Platonic</a:t>
            </a:r>
            <a:r>
              <a:rPr lang="en-US" sz="2000" dirty="0" smtClean="0">
                <a:solidFill>
                  <a:schemeClr val="tx1"/>
                </a:solidFill>
              </a:rPr>
              <a:t> argument against poetry. But both the ancient gods and the surviving classics reasserted their fascination, entering </a:t>
            </a:r>
            <a:r>
              <a:rPr lang="en-US" sz="2000" dirty="0" smtClean="0">
                <a:solidFill>
                  <a:schemeClr val="tx1"/>
                </a:solidFill>
                <a:hlinkClick r:id="rId4"/>
              </a:rPr>
              <a:t>medieval</a:t>
            </a:r>
            <a:r>
              <a:rPr lang="en-US" sz="2000" dirty="0" smtClean="0">
                <a:solidFill>
                  <a:schemeClr val="tx1"/>
                </a:solidFill>
              </a:rPr>
              <a:t> </a:t>
            </a:r>
            <a:r>
              <a:rPr lang="en-US" sz="2000" dirty="0" smtClean="0">
                <a:solidFill>
                  <a:schemeClr val="tx1"/>
                </a:solidFill>
                <a:hlinkClick r:id="rId5"/>
              </a:rPr>
              <a:t>culture</a:t>
            </a:r>
            <a:r>
              <a:rPr lang="en-US" sz="2000" dirty="0" smtClean="0">
                <a:solidFill>
                  <a:schemeClr val="tx1"/>
                </a:solidFill>
              </a:rPr>
              <a:t> in theologically allegorized form. </a:t>
            </a:r>
            <a:r>
              <a:rPr lang="en-US" sz="2000" dirty="0" err="1" smtClean="0">
                <a:solidFill>
                  <a:schemeClr val="tx1"/>
                </a:solidFill>
              </a:rPr>
              <a:t>Encyclopaedists</a:t>
            </a:r>
            <a:r>
              <a:rPr lang="en-US" sz="2000" dirty="0" smtClean="0">
                <a:solidFill>
                  <a:schemeClr val="tx1"/>
                </a:solidFill>
              </a:rPr>
              <a:t> and textual commentators explained the supposed Christian content of pre-Christian works and the </a:t>
            </a:r>
            <a:r>
              <a:rPr lang="en-US" sz="2000" dirty="0" smtClean="0">
                <a:solidFill>
                  <a:schemeClr val="tx1"/>
                </a:solidFill>
                <a:hlinkClick r:id="rId6"/>
              </a:rPr>
              <a:t>Old Testament</a:t>
            </a:r>
            <a:r>
              <a:rPr lang="en-US" sz="2000" dirty="0" smtClean="0">
                <a:solidFill>
                  <a:schemeClr val="tx1"/>
                </a:solidFill>
              </a:rPr>
              <a:t>. Although there was no lack of rhetoricians to dictate the correct use of literary figures, no attempt was made to derive critical principles from emergent genres such as the fabliau and the chivalric </a:t>
            </a:r>
            <a:r>
              <a:rPr lang="en-US" sz="2000" dirty="0" smtClean="0">
                <a:solidFill>
                  <a:schemeClr val="tx1"/>
                </a:solidFill>
                <a:hlinkClick r:id="rId7"/>
              </a:rPr>
              <a:t>romance</a:t>
            </a:r>
            <a:r>
              <a:rPr lang="en-US" sz="2000" dirty="0" smtClean="0">
                <a:solidFill>
                  <a:schemeClr val="tx1"/>
                </a:solidFill>
              </a:rPr>
              <a:t>. Criticism was in fact </a:t>
            </a:r>
            <a:r>
              <a:rPr lang="en-US" sz="2000" dirty="0" smtClean="0">
                <a:solidFill>
                  <a:schemeClr val="tx1"/>
                </a:solidFill>
                <a:hlinkClick r:id="rId8"/>
              </a:rPr>
              <a:t>inhibited</a:t>
            </a:r>
            <a:r>
              <a:rPr lang="en-US" sz="2000" dirty="0" smtClean="0">
                <a:solidFill>
                  <a:schemeClr val="tx1"/>
                </a:solidFill>
              </a:rPr>
              <a:t> by the very </a:t>
            </a:r>
            <a:r>
              <a:rPr lang="en-US" sz="2000" dirty="0" smtClean="0">
                <a:solidFill>
                  <a:schemeClr val="tx1"/>
                </a:solidFill>
                <a:hlinkClick r:id="rId9"/>
              </a:rPr>
              <a:t>coherence</a:t>
            </a:r>
            <a:r>
              <a:rPr lang="en-US" sz="2000" dirty="0" smtClean="0">
                <a:solidFill>
                  <a:schemeClr val="tx1"/>
                </a:solidFill>
              </a:rPr>
              <a:t> of the theologically explained universe. When nature is conceived as endlessly and purposefully symbolic of revealed truth, specifically literary problems of form and meaning are bound to be neglected. Even such an original </a:t>
            </a:r>
            <a:r>
              <a:rPr lang="en-US" sz="2000" dirty="0" smtClean="0">
                <a:solidFill>
                  <a:schemeClr val="tx1"/>
                </a:solidFill>
                <a:hlinkClick r:id="rId10"/>
              </a:rPr>
              <a:t>vernacular</a:t>
            </a:r>
            <a:r>
              <a:rPr lang="en-US" sz="2000" dirty="0" smtClean="0">
                <a:solidFill>
                  <a:schemeClr val="tx1"/>
                </a:solidFill>
              </a:rPr>
              <a:t> poet of the 14th century as Dante appears to have expected his </a:t>
            </a:r>
            <a:r>
              <a:rPr lang="en-US" sz="2000" i="1" dirty="0" smtClean="0">
                <a:solidFill>
                  <a:schemeClr val="tx1"/>
                </a:solidFill>
              </a:rPr>
              <a:t>Divine Comedy</a:t>
            </a:r>
            <a:r>
              <a:rPr lang="en-US" sz="2000" dirty="0" smtClean="0">
                <a:solidFill>
                  <a:schemeClr val="tx1"/>
                </a:solidFill>
              </a:rPr>
              <a:t> to be interpreted according to the rules of scriptural </a:t>
            </a:r>
            <a:r>
              <a:rPr lang="en-US" sz="2000" dirty="0" smtClean="0">
                <a:solidFill>
                  <a:schemeClr val="tx1"/>
                </a:solidFill>
                <a:hlinkClick r:id="rId11"/>
              </a:rPr>
              <a:t>exegesis</a:t>
            </a:r>
            <a:r>
              <a:rPr lang="en-US" sz="2000" dirty="0" smtClean="0">
                <a:solidFill>
                  <a:schemeClr val="tx1"/>
                </a:solidFill>
              </a:rPr>
              <a:t>.</a:t>
            </a:r>
          </a:p>
          <a:p>
            <a:pPr algn="l"/>
            <a:r>
              <a:rPr lang="en-US" sz="2000" b="1" dirty="0" smtClean="0">
                <a:solidFill>
                  <a:schemeClr val="tx1"/>
                </a:solidFill>
              </a:rPr>
              <a:t>The </a:t>
            </a:r>
            <a:r>
              <a:rPr lang="en-US" sz="2000" b="1" dirty="0" smtClean="0">
                <a:solidFill>
                  <a:schemeClr val="tx1"/>
                </a:solidFill>
                <a:hlinkClick r:id="rId12"/>
              </a:rPr>
              <a:t>Renaissance</a:t>
            </a:r>
            <a:endParaRPr lang="en-US" sz="2000" b="1" dirty="0" smtClean="0">
              <a:solidFill>
                <a:schemeClr val="tx1"/>
              </a:solidFill>
            </a:endParaRPr>
          </a:p>
          <a:p>
            <a:pPr algn="l"/>
            <a:r>
              <a:rPr lang="en-US" sz="2000" dirty="0" smtClean="0">
                <a:solidFill>
                  <a:schemeClr val="tx1"/>
                </a:solidFill>
                <a:hlinkClick r:id="rId13"/>
              </a:rPr>
              <a:t>Renaissance</a:t>
            </a:r>
            <a:r>
              <a:rPr lang="en-US" sz="2000" dirty="0" smtClean="0">
                <a:solidFill>
                  <a:schemeClr val="tx1"/>
                </a:solidFill>
              </a:rPr>
              <a:t> criticism grew directly from the recovery of classic texts and notably from Giorgio Valla’s translation of Aristotle’s </a:t>
            </a:r>
            <a:r>
              <a:rPr lang="en-US" sz="2000" i="1" dirty="0" smtClean="0">
                <a:solidFill>
                  <a:schemeClr val="tx1"/>
                </a:solidFill>
              </a:rPr>
              <a:t>Poetics</a:t>
            </a:r>
            <a:r>
              <a:rPr lang="en-US" sz="2000" dirty="0" smtClean="0">
                <a:solidFill>
                  <a:schemeClr val="tx1"/>
                </a:solidFill>
              </a:rPr>
              <a:t> into Latin in 1498. By 1549 the </a:t>
            </a:r>
            <a:r>
              <a:rPr lang="en-US" sz="2000" i="1" dirty="0" smtClean="0">
                <a:solidFill>
                  <a:schemeClr val="tx1"/>
                </a:solidFill>
              </a:rPr>
              <a:t>Poetics</a:t>
            </a:r>
            <a:r>
              <a:rPr lang="en-US" sz="2000" dirty="0" smtClean="0">
                <a:solidFill>
                  <a:schemeClr val="tx1"/>
                </a:solidFill>
              </a:rPr>
              <a:t> had been rendered into Italian as well. From this period until the later part of the 18th century Aristotle was once again the most imposing presence behind literary theory. Critics looked to ancient poems and plays for insight into the permanent laws of art. The most influential of Renaissance critics was probably </a:t>
            </a:r>
            <a:r>
              <a:rPr lang="en-US" sz="2000" dirty="0" err="1" smtClean="0">
                <a:solidFill>
                  <a:schemeClr val="tx1"/>
                </a:solidFill>
                <a:hlinkClick r:id="rId14"/>
              </a:rPr>
              <a:t>Lodovico</a:t>
            </a:r>
            <a:r>
              <a:rPr lang="en-US" sz="2000" dirty="0" smtClean="0">
                <a:solidFill>
                  <a:schemeClr val="tx1"/>
                </a:solidFill>
                <a:hlinkClick r:id="rId14"/>
              </a:rPr>
              <a:t> </a:t>
            </a:r>
            <a:r>
              <a:rPr lang="en-US" sz="2000" dirty="0" err="1" smtClean="0">
                <a:solidFill>
                  <a:schemeClr val="tx1"/>
                </a:solidFill>
                <a:hlinkClick r:id="rId14"/>
              </a:rPr>
              <a:t>Castelvetro</a:t>
            </a:r>
            <a:r>
              <a:rPr lang="en-US" sz="2000" dirty="0" smtClean="0">
                <a:solidFill>
                  <a:schemeClr val="tx1"/>
                </a:solidFill>
              </a:rPr>
              <a:t>, whose 1570 commentary on Aristotle’s </a:t>
            </a:r>
            <a:r>
              <a:rPr lang="en-US" sz="2000" i="1" dirty="0" smtClean="0">
                <a:solidFill>
                  <a:schemeClr val="tx1"/>
                </a:solidFill>
              </a:rPr>
              <a:t>Poetics</a:t>
            </a:r>
            <a:r>
              <a:rPr lang="en-US" sz="2000" dirty="0" smtClean="0">
                <a:solidFill>
                  <a:schemeClr val="tx1"/>
                </a:solidFill>
              </a:rPr>
              <a:t> encouraged the writing of tightly structured plays by extending and codifying Aristotle’s idea of the dramatic unities. It is difficult today to appreciate that this obeisance to antique models had a liberating effect; one must recall that imitation of the ancients entailed rejecting scriptural </a:t>
            </a:r>
            <a:r>
              <a:rPr lang="en-US" sz="2000" dirty="0" smtClean="0">
                <a:solidFill>
                  <a:schemeClr val="tx1"/>
                </a:solidFill>
                <a:hlinkClick r:id="rId15"/>
              </a:rPr>
              <a:t>allegory</a:t>
            </a:r>
            <a:r>
              <a:rPr lang="en-US" sz="2000" dirty="0" smtClean="0">
                <a:solidFill>
                  <a:schemeClr val="tx1"/>
                </a:solidFill>
              </a:rPr>
              <a:t> and asserting the individual </a:t>
            </a:r>
            <a:r>
              <a:rPr lang="en-US" sz="2000" dirty="0" smtClean="0">
                <a:solidFill>
                  <a:schemeClr val="tx1"/>
                </a:solidFill>
                <a:hlinkClick r:id="rId16"/>
              </a:rPr>
              <a:t>author’s</a:t>
            </a:r>
            <a:r>
              <a:rPr lang="en-US" sz="2000" dirty="0" smtClean="0">
                <a:solidFill>
                  <a:schemeClr val="tx1"/>
                </a:solidFill>
              </a:rPr>
              <a:t> ambition to create works that would be unashamedly great and beautiful. </a:t>
            </a:r>
            <a:r>
              <a:rPr lang="en-US" sz="2000" dirty="0" smtClean="0">
                <a:solidFill>
                  <a:schemeClr val="tx1"/>
                </a:solidFill>
                <a:hlinkClick r:id="rId17"/>
              </a:rPr>
              <a:t>Classicism</a:t>
            </a:r>
            <a:r>
              <a:rPr lang="en-US" sz="2000" dirty="0" smtClean="0">
                <a:solidFill>
                  <a:schemeClr val="tx1"/>
                </a:solidFill>
              </a:rPr>
              <a:t>, </a:t>
            </a:r>
            <a:r>
              <a:rPr lang="en-US" sz="2000" dirty="0" smtClean="0">
                <a:solidFill>
                  <a:schemeClr val="tx1"/>
                </a:solidFill>
                <a:hlinkClick r:id="rId18"/>
              </a:rPr>
              <a:t>individualism</a:t>
            </a:r>
            <a:r>
              <a:rPr lang="en-US" sz="2000" dirty="0" smtClean="0">
                <a:solidFill>
                  <a:schemeClr val="tx1"/>
                </a:solidFill>
              </a:rPr>
              <a:t>, and national pride joined forces against literary asceticism. Thus, a group of 16th-century </a:t>
            </a:r>
            <a:r>
              <a:rPr lang="en-US" sz="2000" dirty="0" smtClean="0">
                <a:solidFill>
                  <a:schemeClr val="tx1"/>
                </a:solidFill>
                <a:hlinkClick r:id="rId19"/>
              </a:rPr>
              <a:t>French</a:t>
            </a:r>
            <a:r>
              <a:rPr lang="en-US" sz="2000" dirty="0" smtClean="0">
                <a:solidFill>
                  <a:schemeClr val="tx1"/>
                </a:solidFill>
              </a:rPr>
              <a:t> writers known as the </a:t>
            </a:r>
            <a:r>
              <a:rPr lang="en-US" sz="2000" dirty="0" err="1" smtClean="0">
                <a:solidFill>
                  <a:schemeClr val="tx1"/>
                </a:solidFill>
                <a:hlinkClick r:id="rId20"/>
              </a:rPr>
              <a:t>Pléiade</a:t>
            </a:r>
            <a:r>
              <a:rPr lang="en-US" sz="2000" dirty="0" smtClean="0">
                <a:solidFill>
                  <a:schemeClr val="tx1"/>
                </a:solidFill>
              </a:rPr>
              <a:t>—notably </a:t>
            </a:r>
            <a:r>
              <a:rPr lang="en-US" sz="2000" dirty="0" smtClean="0">
                <a:solidFill>
                  <a:schemeClr val="tx1"/>
                </a:solidFill>
                <a:hlinkClick r:id="rId21"/>
              </a:rPr>
              <a:t>Pierre de Ronsard</a:t>
            </a:r>
            <a:r>
              <a:rPr lang="en-US" sz="2000" dirty="0" smtClean="0">
                <a:solidFill>
                  <a:schemeClr val="tx1"/>
                </a:solidFill>
              </a:rPr>
              <a:t> and Joachim du Bellay—were simultaneously classicists, poetic innovators, and advocates of a purified vernacular tongue.</a:t>
            </a:r>
            <a:endParaRPr lang="en-US" sz="2000" dirty="0">
              <a:solidFill>
                <a:schemeClr val="tx1"/>
              </a:solidFill>
            </a:endParaRPr>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rmAutofit/>
          </a:bodyPr>
          <a:lstStyle/>
          <a:p>
            <a:pPr algn="l"/>
            <a:r>
              <a:rPr lang="en-US" sz="2000" b="1" dirty="0" smtClean="0">
                <a:solidFill>
                  <a:schemeClr val="tx1"/>
                </a:solidFill>
              </a:rPr>
              <a:t>Examples of some types of literary criticism are:</a:t>
            </a:r>
          </a:p>
          <a:p>
            <a:pPr algn="l"/>
            <a:r>
              <a:rPr lang="en-US" sz="2400" dirty="0" smtClean="0">
                <a:solidFill>
                  <a:schemeClr val="tx1"/>
                </a:solidFill>
              </a:rPr>
              <a:t>Biographical</a:t>
            </a:r>
          </a:p>
          <a:p>
            <a:pPr algn="l"/>
            <a:r>
              <a:rPr lang="en-US" sz="2400" dirty="0" smtClean="0">
                <a:solidFill>
                  <a:schemeClr val="tx1"/>
                </a:solidFill>
              </a:rPr>
              <a:t>Comparative</a:t>
            </a:r>
          </a:p>
          <a:p>
            <a:pPr algn="l"/>
            <a:r>
              <a:rPr lang="en-US" sz="2400" dirty="0" smtClean="0">
                <a:solidFill>
                  <a:schemeClr val="tx1"/>
                </a:solidFill>
              </a:rPr>
              <a:t>Ethical</a:t>
            </a:r>
          </a:p>
          <a:p>
            <a:pPr algn="l"/>
            <a:r>
              <a:rPr lang="en-US" sz="2400" dirty="0" smtClean="0">
                <a:solidFill>
                  <a:schemeClr val="tx1"/>
                </a:solidFill>
              </a:rPr>
              <a:t>Expressive</a:t>
            </a:r>
          </a:p>
          <a:p>
            <a:pPr algn="l"/>
            <a:r>
              <a:rPr lang="en-US" sz="2400" dirty="0" smtClean="0">
                <a:solidFill>
                  <a:schemeClr val="tx1"/>
                </a:solidFill>
              </a:rPr>
              <a:t>Feminist</a:t>
            </a:r>
          </a:p>
          <a:p>
            <a:pPr algn="l"/>
            <a:r>
              <a:rPr lang="en-US" sz="2400" dirty="0" smtClean="0">
                <a:solidFill>
                  <a:schemeClr val="tx1"/>
                </a:solidFill>
              </a:rPr>
              <a:t>Historical</a:t>
            </a:r>
          </a:p>
          <a:p>
            <a:pPr algn="l"/>
            <a:r>
              <a:rPr lang="en-US" sz="2400" dirty="0" smtClean="0">
                <a:solidFill>
                  <a:schemeClr val="tx1"/>
                </a:solidFill>
              </a:rPr>
              <a:t>Mimetic</a:t>
            </a:r>
          </a:p>
          <a:p>
            <a:pPr algn="l"/>
            <a:r>
              <a:rPr lang="en-US" sz="2400" dirty="0" smtClean="0">
                <a:solidFill>
                  <a:schemeClr val="tx1"/>
                </a:solidFill>
              </a:rPr>
              <a:t>Pragmatic</a:t>
            </a:r>
          </a:p>
          <a:p>
            <a:pPr algn="l"/>
            <a:r>
              <a:rPr lang="en-US" sz="2400" dirty="0" smtClean="0">
                <a:solidFill>
                  <a:schemeClr val="tx1"/>
                </a:solidFill>
              </a:rPr>
              <a:t>Psychological</a:t>
            </a:r>
          </a:p>
          <a:p>
            <a:pPr algn="l"/>
            <a:r>
              <a:rPr lang="en-US" sz="2400" dirty="0" smtClean="0">
                <a:solidFill>
                  <a:schemeClr val="tx1"/>
                </a:solidFill>
              </a:rPr>
              <a:t>Social</a:t>
            </a:r>
          </a:p>
          <a:p>
            <a:pPr algn="l"/>
            <a:r>
              <a:rPr lang="en-US" sz="2400" dirty="0" smtClean="0">
                <a:solidFill>
                  <a:schemeClr val="tx1"/>
                </a:solidFill>
              </a:rPr>
              <a:t>Textual</a:t>
            </a:r>
          </a:p>
          <a:p>
            <a:pPr algn="l"/>
            <a:r>
              <a:rPr lang="en-US" sz="2400" dirty="0" smtClean="0">
                <a:solidFill>
                  <a:schemeClr val="tx1"/>
                </a:solidFill>
              </a:rPr>
              <a:t>Theoretical</a:t>
            </a:r>
            <a:endParaRPr lang="en-US" sz="2400" dirty="0">
              <a:solidFill>
                <a:schemeClr val="tx1"/>
              </a:solidFill>
            </a:endParaRPr>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 In the conclusion, you must inform your reader why your view on this work is relevant. They must be left with the feeling that your analysis is meaningful and important. </a:t>
            </a:r>
            <a:r>
              <a:rPr lang="en-US" sz="2400" smtClean="0"/>
              <a:t>You can do this by including a connection to the literary work's time period or modern life. </a:t>
            </a:r>
            <a:r>
              <a:rPr lang="en-US" sz="2400" dirty="0" smtClean="0"/>
              <a:t/>
            </a:r>
            <a:br>
              <a:rPr lang="en-US" sz="2400" dirty="0" smtClean="0"/>
            </a:br>
            <a:endParaRPr lang="en-US" sz="2400" b="1" dirty="0"/>
          </a:p>
        </p:txBody>
      </p:sp>
    </p:spTree>
    <p:extLst>
      <p:ext uri="{BB962C8B-B14F-4D97-AF65-F5344CB8AC3E}">
        <p14:creationId xmlns="" xmlns:p14="http://schemas.microsoft.com/office/powerpoint/2010/main"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266</TotalTime>
  <Words>78</Words>
  <Application>Microsoft Office PowerPoint</Application>
  <PresentationFormat>Custom</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WEL  - COME</vt:lpstr>
      <vt:lpstr>    B.A. Part-III (2022-23)  Special English Introduction to Literary Criticism    A Presentation  By  Prof.Nikhat Shaikh on Types of Criticism </vt:lpstr>
      <vt:lpstr>Introduction:–   LITERARY CRITICISM IS analysis, interpretation and evaluation of authors and their works of literature, which can include novels, short stories, essays, plays and poetry. Such critical analysis is often written by literary critics and is found in essays, articles and books.</vt:lpstr>
      <vt:lpstr>Slide 4</vt:lpstr>
      <vt:lpstr>Slide 5</vt:lpstr>
      <vt:lpstr>Slide 6</vt:lpstr>
      <vt:lpstr>Slide 7</vt:lpstr>
      <vt:lpstr> Conclusion:-  In the conclusion, you must inform your reader why your view on this work is relevant. They must be left with the feeling that your analysis is meaningful and important. You can do this by including a connection to the literary work's time period or modern life.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55</cp:revision>
  <dcterms:created xsi:type="dcterms:W3CDTF">2022-05-11T02:18:21Z</dcterms:created>
  <dcterms:modified xsi:type="dcterms:W3CDTF">2023-04-26T10:32:25Z</dcterms:modified>
</cp:coreProperties>
</file>