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sldIdLst>
    <p:sldId id="270" r:id="rId2"/>
    <p:sldId id="257" r:id="rId3"/>
    <p:sldId id="266" r:id="rId4"/>
    <p:sldId id="265" r:id="rId5"/>
    <p:sldId id="267" r:id="rId6"/>
    <p:sldId id="26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ableStyles" Target="tableStyles.xml" /><Relationship Id="rId5" Type="http://schemas.openxmlformats.org/officeDocument/2006/relationships/slide" Target="slides/slide4.xml" /><Relationship Id="rId10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 /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10/31/2023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6969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576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65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10/31/2023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131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180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10/31/2023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890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10/31/2023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507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10/31/2023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997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10/31/2023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871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10/31/2023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39627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10/31/2023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77828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751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8E3BD3-2284-A54A-786A-E2083DC5DF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4031" y="690562"/>
            <a:ext cx="7617620" cy="5750719"/>
          </a:xfrm>
        </p:spPr>
        <p:txBody>
          <a:bodyPr anchor="ctr"/>
          <a:lstStyle/>
          <a:p>
            <a:pPr marL="45720" lvl="1" algn="ctr"/>
            <a:r>
              <a:rPr lang="en-US" sz="8600" b="0" i="1" dirty="0" err="1">
                <a:solidFill>
                  <a:srgbClr val="FF0000"/>
                </a:solidFill>
              </a:rPr>
              <a:t>خوش</a:t>
            </a:r>
            <a:r>
              <a:rPr lang="en-US" sz="8600" b="0" i="1" dirty="0">
                <a:solidFill>
                  <a:srgbClr val="FF0000"/>
                </a:solidFill>
              </a:rPr>
              <a:t> </a:t>
            </a:r>
            <a:r>
              <a:rPr lang="en-US" sz="8600" b="0" i="1" dirty="0" err="1">
                <a:solidFill>
                  <a:srgbClr val="FF0000"/>
                </a:solidFill>
              </a:rPr>
              <a:t>آمدید</a:t>
            </a:r>
            <a:r>
              <a:rPr lang="en-US" sz="8600" dirty="0"/>
              <a:t> 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24212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797718" y="2250280"/>
            <a:ext cx="10596563" cy="360759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dirty="0" err="1">
                <a:solidFill>
                  <a:srgbClr val="00B0F0"/>
                </a:solidFill>
              </a:rPr>
              <a:t>یو</a:t>
            </a:r>
            <a:r>
              <a:rPr lang="en-US" sz="4800" dirty="0">
                <a:solidFill>
                  <a:srgbClr val="00B0F0"/>
                </a:solidFill>
              </a:rPr>
              <a:t>۔ ا ی- ا </a:t>
            </a:r>
            <a:r>
              <a:rPr lang="en-US" sz="4800" dirty="0" err="1">
                <a:solidFill>
                  <a:srgbClr val="00B0F0"/>
                </a:solidFill>
              </a:rPr>
              <a:t>یس</a:t>
            </a:r>
            <a:r>
              <a:rPr lang="en-US" sz="4800" dirty="0">
                <a:solidFill>
                  <a:srgbClr val="00B0F0"/>
                </a:solidFill>
              </a:rPr>
              <a:t>- </a:t>
            </a:r>
            <a:r>
              <a:rPr lang="en-US" sz="4800" dirty="0" err="1">
                <a:solidFill>
                  <a:srgbClr val="00B0F0"/>
                </a:solidFill>
              </a:rPr>
              <a:t>مہیلا</a:t>
            </a:r>
            <a:r>
              <a:rPr lang="en-US" sz="4800" dirty="0">
                <a:solidFill>
                  <a:srgbClr val="00B0F0"/>
                </a:solidFill>
              </a:rPr>
              <a:t> </a:t>
            </a:r>
            <a:r>
              <a:rPr lang="en-US" sz="4800" dirty="0" err="1">
                <a:solidFill>
                  <a:srgbClr val="00B0F0"/>
                </a:solidFill>
              </a:rPr>
              <a:t>مہا</a:t>
            </a:r>
            <a:r>
              <a:rPr lang="en-US" sz="4800" dirty="0">
                <a:solidFill>
                  <a:srgbClr val="00B0F0"/>
                </a:solidFill>
              </a:rPr>
              <a:t> </a:t>
            </a:r>
            <a:r>
              <a:rPr lang="en-US" sz="4800" dirty="0" err="1">
                <a:solidFill>
                  <a:srgbClr val="00B0F0"/>
                </a:solidFill>
              </a:rPr>
              <a:t>ودیالیہ</a:t>
            </a:r>
            <a:r>
              <a:rPr lang="en-US" sz="4800" dirty="0">
                <a:solidFill>
                  <a:srgbClr val="00B0F0"/>
                </a:solidFill>
              </a:rPr>
              <a:t> </a:t>
            </a:r>
            <a:r>
              <a:rPr lang="en-US" sz="4800" dirty="0" err="1">
                <a:solidFill>
                  <a:srgbClr val="00B0F0"/>
                </a:solidFill>
              </a:rPr>
              <a:t>شولا</a:t>
            </a:r>
            <a:r>
              <a:rPr lang="en-US" sz="4800" dirty="0">
                <a:solidFill>
                  <a:srgbClr val="00B0F0"/>
                </a:solidFill>
              </a:rPr>
              <a:t> </a:t>
            </a:r>
            <a:r>
              <a:rPr lang="en-US" sz="4800" dirty="0" err="1">
                <a:solidFill>
                  <a:srgbClr val="00B0F0"/>
                </a:solidFill>
              </a:rPr>
              <a:t>پور</a:t>
            </a:r>
            <a:br>
              <a:rPr lang="en-US" sz="4800" dirty="0">
                <a:solidFill>
                  <a:srgbClr val="00B0F0"/>
                </a:solidFill>
              </a:rPr>
            </a:br>
            <a:r>
              <a:rPr lang="en-US" sz="4800" dirty="0" err="1">
                <a:solidFill>
                  <a:srgbClr val="00B0F0"/>
                </a:solidFill>
              </a:rPr>
              <a:t>اسو</a:t>
            </a:r>
            <a:r>
              <a:rPr lang="en-US" sz="4800" dirty="0">
                <a:solidFill>
                  <a:srgbClr val="00B0F0"/>
                </a:solidFill>
              </a:rPr>
              <a:t> </a:t>
            </a:r>
            <a:r>
              <a:rPr lang="en-US" sz="4800" dirty="0" err="1">
                <a:solidFill>
                  <a:srgbClr val="00B0F0"/>
                </a:solidFill>
              </a:rPr>
              <a:t>سیٹ</a:t>
            </a:r>
            <a:r>
              <a:rPr lang="en-US" sz="4800" dirty="0">
                <a:solidFill>
                  <a:srgbClr val="00B0F0"/>
                </a:solidFill>
              </a:rPr>
              <a:t> </a:t>
            </a:r>
            <a:r>
              <a:rPr lang="en-US" sz="4800" dirty="0" err="1">
                <a:solidFill>
                  <a:srgbClr val="00B0F0"/>
                </a:solidFill>
              </a:rPr>
              <a:t>پروفیسر</a:t>
            </a:r>
            <a:r>
              <a:rPr lang="en-US" sz="4800" dirty="0">
                <a:solidFill>
                  <a:srgbClr val="00B0F0"/>
                </a:solidFill>
              </a:rPr>
              <a:t> :  </a:t>
            </a:r>
            <a:r>
              <a:rPr lang="en-US" sz="4800" dirty="0" err="1">
                <a:solidFill>
                  <a:srgbClr val="00B0F0"/>
                </a:solidFill>
              </a:rPr>
              <a:t>ڈاکٹر</a:t>
            </a:r>
            <a:r>
              <a:rPr lang="en-US" sz="4800" dirty="0">
                <a:solidFill>
                  <a:srgbClr val="00B0F0"/>
                </a:solidFill>
              </a:rPr>
              <a:t> </a:t>
            </a:r>
            <a:r>
              <a:rPr lang="en-US" sz="4800" dirty="0" err="1">
                <a:solidFill>
                  <a:srgbClr val="00B0F0"/>
                </a:solidFill>
              </a:rPr>
              <a:t>فرزانہ</a:t>
            </a:r>
            <a:r>
              <a:rPr lang="en-US" sz="4800" dirty="0">
                <a:solidFill>
                  <a:srgbClr val="00B0F0"/>
                </a:solidFill>
              </a:rPr>
              <a:t> </a:t>
            </a:r>
            <a:r>
              <a:rPr lang="en-US" sz="4800" dirty="0" err="1">
                <a:solidFill>
                  <a:srgbClr val="00B0F0"/>
                </a:solidFill>
              </a:rPr>
              <a:t>شیخ</a:t>
            </a:r>
            <a:r>
              <a:rPr lang="en-US" sz="4800" dirty="0">
                <a:solidFill>
                  <a:srgbClr val="00B0F0"/>
                </a:solidFill>
              </a:rPr>
              <a:t>  </a:t>
            </a:r>
            <a:br>
              <a:rPr lang="en-US" sz="4800" dirty="0">
                <a:solidFill>
                  <a:srgbClr val="00B0F0"/>
                </a:solidFill>
              </a:rPr>
            </a:br>
            <a:r>
              <a:rPr lang="en-US" sz="4800" dirty="0" err="1">
                <a:solidFill>
                  <a:srgbClr val="FF0000"/>
                </a:solidFill>
              </a:rPr>
              <a:t>موضوع</a:t>
            </a:r>
            <a:r>
              <a:rPr lang="en-US" sz="4800" dirty="0">
                <a:solidFill>
                  <a:schemeClr val="accent2"/>
                </a:solidFill>
              </a:rPr>
              <a:t>: </a:t>
            </a:r>
            <a:r>
              <a:rPr lang="en-US" sz="4800" dirty="0" err="1">
                <a:solidFill>
                  <a:schemeClr val="accent2"/>
                </a:solidFill>
              </a:rPr>
              <a:t>غزل</a:t>
            </a:r>
            <a:r>
              <a:rPr lang="en-US" sz="4800" dirty="0">
                <a:solidFill>
                  <a:schemeClr val="accent2"/>
                </a:solidFill>
              </a:rPr>
              <a:t> </a:t>
            </a:r>
            <a:br>
              <a:rPr lang="en-US" sz="4800" dirty="0">
                <a:solidFill>
                  <a:schemeClr val="accent2"/>
                </a:solidFill>
              </a:rPr>
            </a:br>
            <a:br>
              <a:rPr lang="en-US" sz="4800" dirty="0">
                <a:solidFill>
                  <a:schemeClr val="accent2"/>
                </a:solidFill>
              </a:rPr>
            </a:br>
            <a:r>
              <a:rPr lang="en-US" sz="4800" dirty="0">
                <a:solidFill>
                  <a:schemeClr val="accent2"/>
                </a:solidFill>
              </a:rPr>
              <a:t>      </a:t>
            </a:r>
            <a:r>
              <a:rPr lang="en-US" sz="4800" dirty="0">
                <a:solidFill>
                  <a:srgbClr val="00B050"/>
                </a:solidFill>
              </a:rPr>
              <a:t> B.A III   </a:t>
            </a:r>
            <a:r>
              <a:rPr lang="en-US" sz="4800" dirty="0">
                <a:solidFill>
                  <a:schemeClr val="accent2"/>
                </a:solidFill>
              </a:rPr>
              <a:t>  : </a:t>
            </a:r>
            <a:r>
              <a:rPr lang="en-US" sz="4800" dirty="0" err="1">
                <a:solidFill>
                  <a:srgbClr val="00B050"/>
                </a:solidFill>
              </a:rPr>
              <a:t>جماعت</a:t>
            </a:r>
            <a:r>
              <a:rPr lang="en-US" sz="4800" dirty="0">
                <a:solidFill>
                  <a:schemeClr val="accent2"/>
                </a:solidFill>
              </a:rPr>
              <a:t>                 </a:t>
            </a:r>
            <a:br>
              <a:rPr lang="en-US" sz="40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4800" dirty="0">
                <a:solidFill>
                  <a:srgbClr val="00B050"/>
                </a:solidFill>
              </a:rPr>
              <a:t> </a:t>
            </a:r>
            <a:endParaRPr sz="4800" dirty="0">
              <a:solidFill>
                <a:srgbClr val="00B050"/>
              </a:solidFill>
            </a:endParaRPr>
          </a:p>
        </p:txBody>
      </p:sp>
      <p:pic>
        <p:nvPicPr>
          <p:cNvPr id="3" name="Picture 2" descr="Abstract smoke background">
            <a:extLst>
              <a:ext uri="{FF2B5EF4-FFF2-40B4-BE49-F238E27FC236}">
                <a16:creationId xmlns:a16="http://schemas.microsoft.com/office/drawing/2014/main" id="{F4E0CE4D-989D-AE8D-1BEB-5EA6CF14BD6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161" r="29024" b="9"/>
          <a:stretch/>
        </p:blipFill>
        <p:spPr>
          <a:xfrm>
            <a:off x="-4949483" y="13213556"/>
            <a:ext cx="11747952" cy="2178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71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534E52-972F-ACDA-857B-A197DE90D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876" y="83344"/>
            <a:ext cx="11156155" cy="1654969"/>
          </a:xfrm>
        </p:spPr>
        <p:txBody>
          <a:bodyPr>
            <a:normAutofit/>
          </a:bodyPr>
          <a:lstStyle/>
          <a:p>
            <a:pPr algn="ctr"/>
            <a:r>
              <a:rPr lang="en-US" dirty="0" err="1"/>
              <a:t>اردو</a:t>
            </a:r>
            <a:r>
              <a:rPr lang="en-US" dirty="0"/>
              <a:t> </a:t>
            </a:r>
            <a:r>
              <a:rPr lang="en-US" dirty="0" err="1"/>
              <a:t>غزل</a:t>
            </a:r>
            <a:r>
              <a:rPr lang="en-US"/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B148A-A4E1-0A40-32DE-D47456B467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650" y="1909764"/>
            <a:ext cx="11715749" cy="4643436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4800" i="1" dirty="0" err="1">
                <a:solidFill>
                  <a:schemeClr val="accent2">
                    <a:lumMod val="75000"/>
                  </a:schemeClr>
                </a:solidFill>
              </a:rPr>
              <a:t>غزل</a:t>
            </a:r>
            <a:r>
              <a:rPr lang="en-US" sz="4800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4800" i="1" dirty="0" err="1">
                <a:solidFill>
                  <a:schemeClr val="accent2">
                    <a:lumMod val="75000"/>
                  </a:schemeClr>
                </a:solidFill>
              </a:rPr>
              <a:t>کی</a:t>
            </a:r>
            <a:r>
              <a:rPr lang="en-US" sz="4800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4800" i="1" dirty="0" err="1">
                <a:solidFill>
                  <a:schemeClr val="accent2">
                    <a:lumMod val="75000"/>
                  </a:schemeClr>
                </a:solidFill>
              </a:rPr>
              <a:t>تعریف</a:t>
            </a:r>
            <a:r>
              <a:rPr lang="en-US" sz="4800" i="1" dirty="0">
                <a:solidFill>
                  <a:schemeClr val="accent2">
                    <a:lumMod val="75000"/>
                  </a:schemeClr>
                </a:solidFill>
              </a:rPr>
              <a:t>  :   ¶</a:t>
            </a:r>
            <a:endParaRPr lang="en-US" sz="4800" i="1" dirty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en-US" sz="4800" i="1" dirty="0" err="1">
                <a:solidFill>
                  <a:srgbClr val="00B050"/>
                </a:solidFill>
              </a:rPr>
              <a:t>صنف</a:t>
            </a:r>
            <a:r>
              <a:rPr lang="en-US" sz="4800" i="1" dirty="0">
                <a:solidFill>
                  <a:srgbClr val="00B050"/>
                </a:solidFill>
              </a:rPr>
              <a:t> </a:t>
            </a:r>
            <a:r>
              <a:rPr lang="en-US" sz="4800" i="1" dirty="0" err="1">
                <a:solidFill>
                  <a:srgbClr val="00B050"/>
                </a:solidFill>
              </a:rPr>
              <a:t>غزل</a:t>
            </a:r>
            <a:r>
              <a:rPr lang="en-US" sz="4800" i="1" dirty="0">
                <a:solidFill>
                  <a:srgbClr val="00B050"/>
                </a:solidFill>
              </a:rPr>
              <a:t> </a:t>
            </a:r>
            <a:r>
              <a:rPr lang="en-US" sz="4800" i="1" dirty="0" err="1">
                <a:solidFill>
                  <a:srgbClr val="00B050"/>
                </a:solidFill>
              </a:rPr>
              <a:t>کا</a:t>
            </a:r>
            <a:r>
              <a:rPr lang="en-US" sz="4800" i="1" dirty="0">
                <a:solidFill>
                  <a:srgbClr val="00B050"/>
                </a:solidFill>
              </a:rPr>
              <a:t> </a:t>
            </a:r>
            <a:r>
              <a:rPr lang="en-US" sz="4800" i="1" dirty="0" err="1">
                <a:solidFill>
                  <a:srgbClr val="00B050"/>
                </a:solidFill>
              </a:rPr>
              <a:t>شمار</a:t>
            </a:r>
            <a:r>
              <a:rPr lang="en-US" sz="4800" i="1" dirty="0">
                <a:solidFill>
                  <a:srgbClr val="00B050"/>
                </a:solidFill>
              </a:rPr>
              <a:t> </a:t>
            </a:r>
            <a:r>
              <a:rPr lang="en-US" sz="4800" i="1" dirty="0" err="1">
                <a:solidFill>
                  <a:srgbClr val="00B050"/>
                </a:solidFill>
              </a:rPr>
              <a:t>اردوشاعری</a:t>
            </a:r>
            <a:r>
              <a:rPr lang="en-US" sz="4800" i="1" dirty="0">
                <a:solidFill>
                  <a:srgbClr val="00B050"/>
                </a:solidFill>
              </a:rPr>
              <a:t> </a:t>
            </a:r>
            <a:r>
              <a:rPr lang="en-US" sz="4800" i="1" dirty="0" err="1">
                <a:solidFill>
                  <a:srgbClr val="00B050"/>
                </a:solidFill>
              </a:rPr>
              <a:t>کی</a:t>
            </a:r>
            <a:r>
              <a:rPr lang="en-US" sz="4800" i="1" dirty="0">
                <a:solidFill>
                  <a:srgbClr val="00B050"/>
                </a:solidFill>
              </a:rPr>
              <a:t> </a:t>
            </a:r>
            <a:r>
              <a:rPr lang="en-US" sz="4800" i="1" dirty="0" err="1">
                <a:solidFill>
                  <a:srgbClr val="00B050"/>
                </a:solidFill>
              </a:rPr>
              <a:t>اہم</a:t>
            </a:r>
            <a:r>
              <a:rPr lang="en-US" sz="4800" i="1" dirty="0">
                <a:solidFill>
                  <a:srgbClr val="00B050"/>
                </a:solidFill>
              </a:rPr>
              <a:t> </a:t>
            </a:r>
            <a:r>
              <a:rPr lang="en-US" sz="4800" i="1" dirty="0" err="1">
                <a:solidFill>
                  <a:srgbClr val="00B050"/>
                </a:solidFill>
              </a:rPr>
              <a:t>اصناف</a:t>
            </a:r>
            <a:r>
              <a:rPr lang="en-US" sz="4800" i="1" dirty="0">
                <a:solidFill>
                  <a:srgbClr val="00B050"/>
                </a:solidFill>
              </a:rPr>
              <a:t> </a:t>
            </a:r>
            <a:r>
              <a:rPr lang="en-US" sz="4800" i="1" dirty="0" err="1">
                <a:solidFill>
                  <a:srgbClr val="00B050"/>
                </a:solidFill>
              </a:rPr>
              <a:t>میں</a:t>
            </a:r>
            <a:r>
              <a:rPr lang="en-US" sz="4800" i="1" dirty="0">
                <a:solidFill>
                  <a:srgbClr val="00B050"/>
                </a:solidFill>
              </a:rPr>
              <a:t> </a:t>
            </a:r>
            <a:r>
              <a:rPr lang="en-US" sz="4800" i="1" dirty="0" err="1">
                <a:solidFill>
                  <a:srgbClr val="00B050"/>
                </a:solidFill>
              </a:rPr>
              <a:t>ہوتا</a:t>
            </a:r>
            <a:r>
              <a:rPr lang="en-US" sz="4800" i="1" dirty="0">
                <a:solidFill>
                  <a:srgbClr val="00B050"/>
                </a:solidFill>
              </a:rPr>
              <a:t> </a:t>
            </a:r>
            <a:r>
              <a:rPr lang="en-US" sz="4800" i="1" dirty="0" err="1">
                <a:solidFill>
                  <a:srgbClr val="00B050"/>
                </a:solidFill>
              </a:rPr>
              <a:t>ہے</a:t>
            </a:r>
            <a:r>
              <a:rPr lang="en-US" sz="4800" i="1" dirty="0">
                <a:solidFill>
                  <a:srgbClr val="00B050"/>
                </a:solidFill>
              </a:rPr>
              <a:t>   ۔</a:t>
            </a:r>
            <a:r>
              <a:rPr lang="en-US" sz="4800" i="1" dirty="0" err="1">
                <a:solidFill>
                  <a:srgbClr val="00B050"/>
                </a:solidFill>
              </a:rPr>
              <a:t>غزل</a:t>
            </a:r>
            <a:r>
              <a:rPr lang="en-US" sz="4800" i="1" dirty="0">
                <a:solidFill>
                  <a:srgbClr val="00B050"/>
                </a:solidFill>
              </a:rPr>
              <a:t> </a:t>
            </a:r>
            <a:r>
              <a:rPr lang="en-US" sz="4800" i="1" dirty="0" err="1">
                <a:solidFill>
                  <a:srgbClr val="00B050"/>
                </a:solidFill>
              </a:rPr>
              <a:t>کے</a:t>
            </a:r>
            <a:r>
              <a:rPr lang="en-US" sz="4800" i="1" dirty="0">
                <a:solidFill>
                  <a:srgbClr val="00B050"/>
                </a:solidFill>
              </a:rPr>
              <a:t> </a:t>
            </a:r>
            <a:r>
              <a:rPr lang="en-US" sz="4800" i="1" dirty="0" err="1">
                <a:solidFill>
                  <a:srgbClr val="00B050"/>
                </a:solidFill>
              </a:rPr>
              <a:t>معنی</a:t>
            </a:r>
            <a:r>
              <a:rPr lang="en-US" sz="4800" i="1" dirty="0">
                <a:solidFill>
                  <a:srgbClr val="00B050"/>
                </a:solidFill>
              </a:rPr>
              <a:t> </a:t>
            </a:r>
            <a:r>
              <a:rPr lang="en-US" sz="4800" b="1" i="1" dirty="0" err="1">
                <a:solidFill>
                  <a:srgbClr val="00B050"/>
                </a:solidFill>
              </a:rPr>
              <a:t>ہوتے</a:t>
            </a:r>
            <a:r>
              <a:rPr lang="en-US" sz="4800" b="1" i="1" dirty="0">
                <a:solidFill>
                  <a:srgbClr val="00B050"/>
                </a:solidFill>
              </a:rPr>
              <a:t> </a:t>
            </a:r>
            <a:r>
              <a:rPr lang="en-US" sz="4800" b="1" i="1" dirty="0" err="1">
                <a:solidFill>
                  <a:srgbClr val="00B050"/>
                </a:solidFill>
              </a:rPr>
              <a:t>ہیں</a:t>
            </a:r>
            <a:r>
              <a:rPr lang="en-US" sz="4800" b="1" i="1" dirty="0">
                <a:solidFill>
                  <a:srgbClr val="00B050"/>
                </a:solidFill>
              </a:rPr>
              <a:t> </a:t>
            </a:r>
            <a:r>
              <a:rPr lang="en-US" sz="4800" b="1" i="1" dirty="0" err="1">
                <a:solidFill>
                  <a:srgbClr val="00B050"/>
                </a:solidFill>
              </a:rPr>
              <a:t>عوتوں</a:t>
            </a:r>
            <a:r>
              <a:rPr lang="en-US" sz="4800" b="1" i="1" dirty="0">
                <a:solidFill>
                  <a:srgbClr val="00B050"/>
                </a:solidFill>
              </a:rPr>
              <a:t> </a:t>
            </a:r>
            <a:r>
              <a:rPr lang="en-US" sz="4800" b="1" i="1" dirty="0" err="1">
                <a:solidFill>
                  <a:srgbClr val="00B050"/>
                </a:solidFill>
              </a:rPr>
              <a:t>سے</a:t>
            </a:r>
            <a:r>
              <a:rPr lang="en-US" sz="4800" b="1" i="1" dirty="0">
                <a:solidFill>
                  <a:srgbClr val="00B050"/>
                </a:solidFill>
              </a:rPr>
              <a:t> </a:t>
            </a:r>
            <a:r>
              <a:rPr lang="en-US" sz="4800" b="1" i="1" dirty="0" err="1">
                <a:solidFill>
                  <a:srgbClr val="00B050"/>
                </a:solidFill>
              </a:rPr>
              <a:t>باتیں</a:t>
            </a:r>
            <a:r>
              <a:rPr lang="en-US" sz="4800" b="1" i="1" dirty="0">
                <a:solidFill>
                  <a:srgbClr val="00B050"/>
                </a:solidFill>
              </a:rPr>
              <a:t> </a:t>
            </a:r>
            <a:r>
              <a:rPr lang="en-US" sz="4800" b="1" i="1" dirty="0" err="1">
                <a:solidFill>
                  <a:srgbClr val="00B050"/>
                </a:solidFill>
              </a:rPr>
              <a:t>کرنا</a:t>
            </a:r>
            <a:r>
              <a:rPr lang="en-US" sz="4800" b="1" i="1" dirty="0">
                <a:solidFill>
                  <a:srgbClr val="00B050"/>
                </a:solidFill>
              </a:rPr>
              <a:t> </a:t>
            </a:r>
            <a:r>
              <a:rPr lang="en-US" sz="4800" b="1" i="1" dirty="0" err="1">
                <a:solidFill>
                  <a:srgbClr val="00B050"/>
                </a:solidFill>
              </a:rPr>
              <a:t>یا</a:t>
            </a:r>
            <a:r>
              <a:rPr lang="en-US" sz="4800" b="1" i="1" dirty="0">
                <a:solidFill>
                  <a:srgbClr val="00B050"/>
                </a:solidFill>
              </a:rPr>
              <a:t> </a:t>
            </a:r>
            <a:r>
              <a:rPr lang="en-US" sz="4800" b="1" i="1" dirty="0" err="1">
                <a:solidFill>
                  <a:srgbClr val="00B050"/>
                </a:solidFill>
              </a:rPr>
              <a:t>عورتوں</a:t>
            </a:r>
            <a:r>
              <a:rPr lang="en-US" sz="4800" b="1" i="1" dirty="0">
                <a:solidFill>
                  <a:srgbClr val="00B050"/>
                </a:solidFill>
              </a:rPr>
              <a:t> </a:t>
            </a:r>
            <a:r>
              <a:rPr lang="en-US" sz="4800" b="1" i="1" dirty="0" err="1">
                <a:solidFill>
                  <a:srgbClr val="00B050"/>
                </a:solidFill>
              </a:rPr>
              <a:t>کی</a:t>
            </a:r>
            <a:r>
              <a:rPr lang="en-US" sz="4800" b="1" i="1" dirty="0">
                <a:solidFill>
                  <a:srgbClr val="00B050"/>
                </a:solidFill>
              </a:rPr>
              <a:t> </a:t>
            </a:r>
            <a:r>
              <a:rPr lang="en-US" sz="4800" b="1" i="1" dirty="0" err="1">
                <a:solidFill>
                  <a:srgbClr val="00B050"/>
                </a:solidFill>
              </a:rPr>
              <a:t>باتیں</a:t>
            </a:r>
            <a:r>
              <a:rPr lang="en-US" sz="4800" b="1" i="1" dirty="0">
                <a:solidFill>
                  <a:srgbClr val="00B050"/>
                </a:solidFill>
              </a:rPr>
              <a:t> </a:t>
            </a:r>
            <a:r>
              <a:rPr lang="en-US" sz="4800" b="1" i="1" dirty="0" err="1">
                <a:solidFill>
                  <a:srgbClr val="00B050"/>
                </a:solidFill>
              </a:rPr>
              <a:t>کرنا۔غزل</a:t>
            </a:r>
            <a:r>
              <a:rPr lang="en-US" sz="4800" b="1" i="1" dirty="0">
                <a:solidFill>
                  <a:srgbClr val="00B050"/>
                </a:solidFill>
              </a:rPr>
              <a:t> </a:t>
            </a:r>
            <a:r>
              <a:rPr lang="en-US" sz="4800" b="1" i="1" dirty="0" err="1">
                <a:solidFill>
                  <a:srgbClr val="00B050"/>
                </a:solidFill>
              </a:rPr>
              <a:t>کے</a:t>
            </a:r>
            <a:r>
              <a:rPr lang="en-US" sz="4800" b="1" i="1" dirty="0">
                <a:solidFill>
                  <a:srgbClr val="00B050"/>
                </a:solidFill>
              </a:rPr>
              <a:t>  </a:t>
            </a:r>
            <a:r>
              <a:rPr lang="en-US" sz="4800" b="1" i="1" dirty="0" err="1">
                <a:solidFill>
                  <a:srgbClr val="00B050"/>
                </a:solidFill>
              </a:rPr>
              <a:t>ہر</a:t>
            </a:r>
            <a:r>
              <a:rPr lang="en-US" sz="4800" b="1" i="1" dirty="0">
                <a:solidFill>
                  <a:srgbClr val="00B050"/>
                </a:solidFill>
              </a:rPr>
              <a:t> </a:t>
            </a:r>
            <a:r>
              <a:rPr lang="en-US" sz="4800" b="1" i="1" dirty="0" err="1">
                <a:solidFill>
                  <a:srgbClr val="00B050"/>
                </a:solidFill>
              </a:rPr>
              <a:t>شعر</a:t>
            </a:r>
            <a:r>
              <a:rPr lang="en-US" sz="4800" b="1" i="1" dirty="0">
                <a:solidFill>
                  <a:srgbClr val="00B050"/>
                </a:solidFill>
              </a:rPr>
              <a:t>  </a:t>
            </a:r>
            <a:r>
              <a:rPr lang="en-US" sz="4800" b="1" i="1" dirty="0" err="1">
                <a:solidFill>
                  <a:srgbClr val="00B050"/>
                </a:solidFill>
              </a:rPr>
              <a:t>کا</a:t>
            </a:r>
            <a:r>
              <a:rPr lang="en-US" sz="4800" b="1" i="1" dirty="0">
                <a:solidFill>
                  <a:srgbClr val="00B050"/>
                </a:solidFill>
              </a:rPr>
              <a:t> </a:t>
            </a:r>
            <a:r>
              <a:rPr lang="en-US" sz="4800" b="1" i="1" dirty="0" err="1">
                <a:solidFill>
                  <a:srgbClr val="00B050"/>
                </a:solidFill>
              </a:rPr>
              <a:t>وزن</a:t>
            </a:r>
            <a:r>
              <a:rPr lang="en-US" sz="4800" b="1" i="1" dirty="0">
                <a:solidFill>
                  <a:srgbClr val="00B050"/>
                </a:solidFill>
              </a:rPr>
              <a:t> </a:t>
            </a:r>
            <a:r>
              <a:rPr lang="en-US" sz="4800" b="1" i="1" dirty="0" err="1">
                <a:solidFill>
                  <a:srgbClr val="00B050"/>
                </a:solidFill>
              </a:rPr>
              <a:t>مساوی</a:t>
            </a:r>
            <a:r>
              <a:rPr lang="en-US" sz="4800" b="1" i="1" dirty="0">
                <a:solidFill>
                  <a:srgbClr val="00B050"/>
                </a:solidFill>
              </a:rPr>
              <a:t>  </a:t>
            </a:r>
            <a:r>
              <a:rPr lang="en-US" sz="4800" b="1" i="1" dirty="0" err="1">
                <a:solidFill>
                  <a:srgbClr val="00B050"/>
                </a:solidFill>
              </a:rPr>
              <a:t>ہوتا</a:t>
            </a:r>
            <a:r>
              <a:rPr lang="en-US" sz="4800" b="1" i="1" dirty="0">
                <a:solidFill>
                  <a:srgbClr val="00B050"/>
                </a:solidFill>
              </a:rPr>
              <a:t> </a:t>
            </a:r>
            <a:r>
              <a:rPr lang="en-US" sz="4800" b="1" i="1" dirty="0" err="1">
                <a:solidFill>
                  <a:srgbClr val="00B050"/>
                </a:solidFill>
              </a:rPr>
              <a:t>ہے۔غزل</a:t>
            </a:r>
            <a:r>
              <a:rPr lang="en-US" sz="4800" b="1" i="1" dirty="0">
                <a:solidFill>
                  <a:srgbClr val="00B050"/>
                </a:solidFill>
              </a:rPr>
              <a:t> </a:t>
            </a:r>
            <a:r>
              <a:rPr lang="en-US" sz="4800" b="1" i="1" dirty="0" err="1">
                <a:solidFill>
                  <a:srgbClr val="00B050"/>
                </a:solidFill>
              </a:rPr>
              <a:t>کے</a:t>
            </a:r>
            <a:r>
              <a:rPr lang="en-US" sz="4800" b="1" i="1" dirty="0">
                <a:solidFill>
                  <a:srgbClr val="00B050"/>
                </a:solidFill>
              </a:rPr>
              <a:t> </a:t>
            </a:r>
            <a:r>
              <a:rPr lang="en-US" sz="4800" b="1" i="1" dirty="0" err="1">
                <a:solidFill>
                  <a:srgbClr val="00B050"/>
                </a:solidFill>
              </a:rPr>
              <a:t>ہر</a:t>
            </a:r>
            <a:r>
              <a:rPr lang="en-US" sz="4800" b="1" i="1" dirty="0">
                <a:solidFill>
                  <a:srgbClr val="00B050"/>
                </a:solidFill>
              </a:rPr>
              <a:t> </a:t>
            </a:r>
            <a:r>
              <a:rPr lang="en-US" sz="4800" b="1" i="1" dirty="0" err="1">
                <a:solidFill>
                  <a:srgbClr val="00B050"/>
                </a:solidFill>
              </a:rPr>
              <a:t>مصرعے</a:t>
            </a:r>
            <a:r>
              <a:rPr lang="en-US" sz="4800" b="1" i="1" dirty="0">
                <a:solidFill>
                  <a:srgbClr val="00B050"/>
                </a:solidFill>
              </a:rPr>
              <a:t>  </a:t>
            </a:r>
            <a:r>
              <a:rPr lang="en-US" sz="4800" b="1" i="1" dirty="0" err="1">
                <a:solidFill>
                  <a:srgbClr val="00B050"/>
                </a:solidFill>
              </a:rPr>
              <a:t>ہم</a:t>
            </a:r>
            <a:r>
              <a:rPr lang="en-US" sz="4800" b="1" i="1" dirty="0">
                <a:solidFill>
                  <a:srgbClr val="00B050"/>
                </a:solidFill>
              </a:rPr>
              <a:t> </a:t>
            </a:r>
            <a:r>
              <a:rPr lang="en-US" sz="4800" b="1" i="1" dirty="0" err="1">
                <a:solidFill>
                  <a:srgbClr val="00B050"/>
                </a:solidFill>
              </a:rPr>
              <a:t>ردیف</a:t>
            </a:r>
            <a:r>
              <a:rPr lang="en-US" sz="4800" b="1" i="1" dirty="0">
                <a:solidFill>
                  <a:srgbClr val="00B050"/>
                </a:solidFill>
              </a:rPr>
              <a:t> </a:t>
            </a:r>
            <a:r>
              <a:rPr lang="en-US" sz="4800" b="1" i="1" dirty="0" err="1">
                <a:solidFill>
                  <a:srgbClr val="00B050"/>
                </a:solidFill>
              </a:rPr>
              <a:t>اورہم</a:t>
            </a:r>
            <a:r>
              <a:rPr lang="en-US" sz="4800" b="1" i="1" dirty="0">
                <a:solidFill>
                  <a:srgbClr val="00B050"/>
                </a:solidFill>
              </a:rPr>
              <a:t>  </a:t>
            </a:r>
            <a:r>
              <a:rPr lang="en-US" sz="4800" b="1" i="1" dirty="0" err="1">
                <a:solidFill>
                  <a:srgbClr val="00B050"/>
                </a:solidFill>
              </a:rPr>
              <a:t>قافیہ</a:t>
            </a:r>
            <a:r>
              <a:rPr lang="en-US" sz="4800" b="1" i="1" dirty="0">
                <a:solidFill>
                  <a:srgbClr val="00B050"/>
                </a:solidFill>
              </a:rPr>
              <a:t> </a:t>
            </a:r>
            <a:r>
              <a:rPr lang="en-US" sz="4800" b="1" i="1" dirty="0" err="1">
                <a:solidFill>
                  <a:srgbClr val="00B050"/>
                </a:solidFill>
              </a:rPr>
              <a:t>ہوتے</a:t>
            </a:r>
            <a:r>
              <a:rPr lang="en-US" sz="4800" b="1" i="1" dirty="0">
                <a:solidFill>
                  <a:srgbClr val="00B050"/>
                </a:solidFill>
              </a:rPr>
              <a:t> </a:t>
            </a:r>
            <a:r>
              <a:rPr lang="en-US" sz="4800" b="1" i="1" dirty="0" err="1">
                <a:solidFill>
                  <a:srgbClr val="00B050"/>
                </a:solidFill>
              </a:rPr>
              <a:t>ہیں</a:t>
            </a:r>
            <a:r>
              <a:rPr lang="en-US" sz="4800" b="1" i="1" dirty="0">
                <a:solidFill>
                  <a:srgbClr val="00B050"/>
                </a:solidFill>
              </a:rPr>
              <a:t>   ۔</a:t>
            </a:r>
            <a:r>
              <a:rPr lang="en-US" sz="4800" b="1" i="1" dirty="0" err="1">
                <a:solidFill>
                  <a:srgbClr val="00B050"/>
                </a:solidFill>
              </a:rPr>
              <a:t>غزل</a:t>
            </a:r>
            <a:r>
              <a:rPr lang="en-US" sz="4800" b="1" i="1" dirty="0">
                <a:solidFill>
                  <a:srgbClr val="00B050"/>
                </a:solidFill>
              </a:rPr>
              <a:t> </a:t>
            </a:r>
            <a:r>
              <a:rPr lang="en-US" sz="4800" b="1" i="1" dirty="0" err="1">
                <a:solidFill>
                  <a:srgbClr val="00B050"/>
                </a:solidFill>
              </a:rPr>
              <a:t>کے</a:t>
            </a:r>
            <a:r>
              <a:rPr lang="en-US" sz="4800" b="1" i="1" dirty="0">
                <a:solidFill>
                  <a:srgbClr val="00B050"/>
                </a:solidFill>
              </a:rPr>
              <a:t> </a:t>
            </a:r>
            <a:r>
              <a:rPr lang="en-US" sz="4800" b="1" i="1" dirty="0" err="1">
                <a:solidFill>
                  <a:srgbClr val="00B050"/>
                </a:solidFill>
              </a:rPr>
              <a:t>پہلے</a:t>
            </a:r>
            <a:r>
              <a:rPr lang="en-US" sz="4800" b="1" i="1" dirty="0">
                <a:solidFill>
                  <a:srgbClr val="00B050"/>
                </a:solidFill>
              </a:rPr>
              <a:t> </a:t>
            </a:r>
            <a:r>
              <a:rPr lang="en-US" sz="4800" b="1" i="1" dirty="0" err="1">
                <a:solidFill>
                  <a:srgbClr val="00B050"/>
                </a:solidFill>
              </a:rPr>
              <a:t>شیر</a:t>
            </a:r>
            <a:r>
              <a:rPr lang="en-US" sz="4800" b="1" i="1" dirty="0">
                <a:solidFill>
                  <a:srgbClr val="00B050"/>
                </a:solidFill>
              </a:rPr>
              <a:t> </a:t>
            </a:r>
            <a:r>
              <a:rPr lang="en-US" sz="4800" b="1" i="1" dirty="0" err="1">
                <a:solidFill>
                  <a:srgbClr val="00B050"/>
                </a:solidFill>
              </a:rPr>
              <a:t>کو</a:t>
            </a:r>
            <a:r>
              <a:rPr lang="en-US" sz="4800" b="1" i="1" dirty="0">
                <a:solidFill>
                  <a:srgbClr val="00B050"/>
                </a:solidFill>
              </a:rPr>
              <a:t> </a:t>
            </a:r>
            <a:r>
              <a:rPr lang="en-US" sz="4800" b="1" i="1" dirty="0" err="1">
                <a:solidFill>
                  <a:srgbClr val="00B050"/>
                </a:solidFill>
              </a:rPr>
              <a:t>مطلع</a:t>
            </a:r>
            <a:r>
              <a:rPr lang="en-US" sz="4800" b="1" i="1" dirty="0">
                <a:solidFill>
                  <a:srgbClr val="00B050"/>
                </a:solidFill>
              </a:rPr>
              <a:t> </a:t>
            </a:r>
            <a:r>
              <a:rPr lang="en-US" sz="4800" b="1" i="1" dirty="0" err="1">
                <a:solidFill>
                  <a:srgbClr val="00B050"/>
                </a:solidFill>
              </a:rPr>
              <a:t>اورآاخری</a:t>
            </a:r>
            <a:r>
              <a:rPr lang="en-US" sz="4800" b="1" i="1" dirty="0">
                <a:solidFill>
                  <a:srgbClr val="00B050"/>
                </a:solidFill>
              </a:rPr>
              <a:t> </a:t>
            </a:r>
            <a:r>
              <a:rPr lang="en-US" sz="4800" b="1" i="1" dirty="0" err="1">
                <a:solidFill>
                  <a:srgbClr val="00B050"/>
                </a:solidFill>
              </a:rPr>
              <a:t>شعر</a:t>
            </a:r>
            <a:r>
              <a:rPr lang="en-US" sz="4800" b="1" i="1" dirty="0">
                <a:solidFill>
                  <a:srgbClr val="00B050"/>
                </a:solidFill>
              </a:rPr>
              <a:t> </a:t>
            </a:r>
            <a:r>
              <a:rPr lang="en-US" sz="4800" b="1" i="1" dirty="0" err="1">
                <a:solidFill>
                  <a:srgbClr val="00B050"/>
                </a:solidFill>
              </a:rPr>
              <a:t>کو</a:t>
            </a:r>
            <a:r>
              <a:rPr lang="en-US" sz="4800" b="1" i="1" dirty="0">
                <a:solidFill>
                  <a:srgbClr val="00B050"/>
                </a:solidFill>
              </a:rPr>
              <a:t> </a:t>
            </a:r>
            <a:r>
              <a:rPr lang="en-US" sz="4800" b="1" i="1" dirty="0" err="1">
                <a:solidFill>
                  <a:srgbClr val="00B050"/>
                </a:solidFill>
              </a:rPr>
              <a:t>مقتع</a:t>
            </a:r>
            <a:r>
              <a:rPr lang="en-US" sz="4800" b="1" i="1" dirty="0">
                <a:solidFill>
                  <a:srgbClr val="00B050"/>
                </a:solidFill>
              </a:rPr>
              <a:t> </a:t>
            </a:r>
            <a:r>
              <a:rPr lang="en-US" sz="4800" b="1" i="1" dirty="0" err="1">
                <a:solidFill>
                  <a:srgbClr val="00B050"/>
                </a:solidFill>
              </a:rPr>
              <a:t>کہتے</a:t>
            </a:r>
            <a:r>
              <a:rPr lang="en-US" sz="4800" b="1" i="1" dirty="0">
                <a:solidFill>
                  <a:srgbClr val="00B050"/>
                </a:solidFill>
              </a:rPr>
              <a:t> </a:t>
            </a:r>
            <a:r>
              <a:rPr lang="en-US" sz="4800" b="1" i="1" dirty="0" err="1">
                <a:solidFill>
                  <a:srgbClr val="00B050"/>
                </a:solidFill>
              </a:rPr>
              <a:t>ہیں</a:t>
            </a:r>
            <a:r>
              <a:rPr lang="en-US" sz="4800" b="1" i="1" dirty="0">
                <a:solidFill>
                  <a:srgbClr val="00B050"/>
                </a:solidFill>
              </a:rPr>
              <a:t>    ۔</a:t>
            </a:r>
            <a:endParaRPr lang="en-US" sz="48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701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1211383" y="-364178"/>
            <a:ext cx="8382000" cy="2507303"/>
          </a:xfrm>
        </p:spPr>
        <p:txBody>
          <a:bodyPr>
            <a:normAutofit/>
          </a:bodyPr>
          <a:lstStyle/>
          <a:p>
            <a:pPr algn="ctr"/>
            <a:r>
              <a:rPr lang="en-IN" dirty="0"/>
              <a:t> </a:t>
            </a:r>
            <a:r>
              <a:rPr lang="en-US" sz="4800" dirty="0" err="1"/>
              <a:t>شاعر</a:t>
            </a:r>
            <a:r>
              <a:rPr lang="en-US" sz="4800" dirty="0"/>
              <a:t> </a:t>
            </a:r>
            <a:r>
              <a:rPr lang="en-US" sz="4800" dirty="0" err="1"/>
              <a:t>علامہ</a:t>
            </a:r>
            <a:r>
              <a:rPr lang="en-US" sz="4800" dirty="0"/>
              <a:t> </a:t>
            </a:r>
            <a:r>
              <a:rPr lang="en-US" sz="4800" dirty="0" err="1"/>
              <a:t>اقبال</a:t>
            </a:r>
            <a:r>
              <a:rPr lang="en-US" sz="4800" dirty="0"/>
              <a:t> </a:t>
            </a:r>
            <a:r>
              <a:rPr lang="en-US" sz="4800" dirty="0" err="1"/>
              <a:t>کا</a:t>
            </a:r>
            <a:r>
              <a:rPr lang="en-US" sz="4800" dirty="0"/>
              <a:t> </a:t>
            </a:r>
            <a:r>
              <a:rPr lang="en-US" sz="4800" dirty="0" err="1"/>
              <a:t>تعارف</a:t>
            </a:r>
            <a:r>
              <a:rPr lang="en-US" sz="4800" dirty="0"/>
              <a:t> </a:t>
            </a:r>
            <a:br>
              <a:rPr lang="en-US" dirty="0"/>
            </a:br>
            <a:endParaRPr sz="5400" dirty="0">
              <a:solidFill>
                <a:srgbClr val="7030A0"/>
              </a:solidFill>
            </a:endParaRP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89359" y="1327548"/>
            <a:ext cx="11013281" cy="5530452"/>
          </a:xfrm>
        </p:spPr>
        <p:txBody>
          <a:bodyPr>
            <a:noAutofit/>
          </a:bodyPr>
          <a:lstStyle/>
          <a:p>
            <a:pPr marL="0" indent="0" algn="r">
              <a:buNone/>
            </a:pPr>
            <a:r>
              <a:rPr lang="en-US" sz="3600" dirty="0" err="1">
                <a:solidFill>
                  <a:srgbClr val="00B0F0"/>
                </a:solidFill>
              </a:rPr>
              <a:t>علامہ</a:t>
            </a:r>
            <a:r>
              <a:rPr lang="en-US" sz="3600" dirty="0">
                <a:solidFill>
                  <a:srgbClr val="00B0F0"/>
                </a:solidFill>
              </a:rPr>
              <a:t> اقبال1877  </a:t>
            </a:r>
            <a:r>
              <a:rPr lang="en-US" sz="3600" dirty="0" err="1">
                <a:solidFill>
                  <a:srgbClr val="00B0F0"/>
                </a:solidFill>
              </a:rPr>
              <a:t>میں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سیالکوٹ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میں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پیدا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ہوئے۔ان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کے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والد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کا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نام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نور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محمد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تھا</a:t>
            </a:r>
            <a:r>
              <a:rPr lang="en-US" sz="3600" dirty="0">
                <a:solidFill>
                  <a:srgbClr val="00B0F0"/>
                </a:solidFill>
              </a:rPr>
              <a:t> ۔</a:t>
            </a:r>
            <a:r>
              <a:rPr lang="en-US" sz="3600" dirty="0" err="1">
                <a:solidFill>
                  <a:srgbClr val="00B0F0"/>
                </a:solidFill>
              </a:rPr>
              <a:t>علامہ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اقبال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کی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ابتدای</a:t>
            </a:r>
            <a:r>
              <a:rPr lang="en-US" sz="3600" dirty="0">
                <a:solidFill>
                  <a:srgbClr val="00B0F0"/>
                </a:solidFill>
              </a:rPr>
              <a:t>   </a:t>
            </a:r>
            <a:r>
              <a:rPr lang="en-US" sz="3600" dirty="0" err="1">
                <a:solidFill>
                  <a:srgbClr val="00B0F0"/>
                </a:solidFill>
              </a:rPr>
              <a:t>تعلیم</a:t>
            </a:r>
            <a:r>
              <a:rPr lang="en-US" sz="3600" dirty="0">
                <a:solidFill>
                  <a:srgbClr val="00B0F0"/>
                </a:solidFill>
              </a:rPr>
              <a:t>    </a:t>
            </a:r>
            <a:r>
              <a:rPr lang="en-US" sz="3600" dirty="0" err="1">
                <a:solidFill>
                  <a:srgbClr val="00B0F0"/>
                </a:solidFill>
              </a:rPr>
              <a:t>مولوی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میر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حسن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کی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نگرانی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میں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ہوئی۔اپ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نے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گورنمنٹ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کالج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لاہورسے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یم</a:t>
            </a:r>
            <a:r>
              <a:rPr lang="en-US" sz="3600" dirty="0">
                <a:solidFill>
                  <a:srgbClr val="00B0F0"/>
                </a:solidFill>
              </a:rPr>
              <a:t>  ۔</a:t>
            </a:r>
            <a:r>
              <a:rPr lang="en-US" sz="3600" dirty="0" err="1">
                <a:solidFill>
                  <a:srgbClr val="00B0F0"/>
                </a:solidFill>
              </a:rPr>
              <a:t>اے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ڈگری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حاصل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کی</a:t>
            </a:r>
            <a:r>
              <a:rPr lang="en-US" sz="3600" dirty="0">
                <a:solidFill>
                  <a:srgbClr val="00B0F0"/>
                </a:solidFill>
              </a:rPr>
              <a:t>  ۔   </a:t>
            </a:r>
            <a:r>
              <a:rPr lang="en-US" sz="3600" dirty="0" err="1">
                <a:solidFill>
                  <a:srgbClr val="00B0F0"/>
                </a:solidFill>
              </a:rPr>
              <a:t>علامہ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اقبال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نے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کیمبرج</a:t>
            </a:r>
            <a:r>
              <a:rPr lang="en-US" sz="3600" dirty="0">
                <a:solidFill>
                  <a:srgbClr val="00B0F0"/>
                </a:solidFill>
              </a:rPr>
              <a:t> یونیورسٹی </a:t>
            </a:r>
            <a:r>
              <a:rPr lang="en-US" sz="3600" dirty="0" err="1">
                <a:solidFill>
                  <a:srgbClr val="00B0F0"/>
                </a:solidFill>
              </a:rPr>
              <a:t>سے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بیرسٹری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اور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میونک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سے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پی</a:t>
            </a:r>
            <a:r>
              <a:rPr lang="en-US" sz="3600" dirty="0">
                <a:solidFill>
                  <a:srgbClr val="00B0F0"/>
                </a:solidFill>
              </a:rPr>
              <a:t>۔ ا </a:t>
            </a:r>
            <a:r>
              <a:rPr lang="en-US" sz="3600" dirty="0" err="1">
                <a:solidFill>
                  <a:srgbClr val="00B0F0"/>
                </a:solidFill>
              </a:rPr>
              <a:t>یچ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ڈی</a:t>
            </a:r>
            <a:r>
              <a:rPr lang="en-US" sz="3600" dirty="0">
                <a:solidFill>
                  <a:srgbClr val="00B0F0"/>
                </a:solidFill>
              </a:rPr>
              <a:t>  </a:t>
            </a:r>
            <a:r>
              <a:rPr lang="en-US" sz="3600" dirty="0" err="1">
                <a:solidFill>
                  <a:srgbClr val="00B0F0"/>
                </a:solidFill>
              </a:rPr>
              <a:t>کی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ڈگری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حاصل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عظیم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شعرا</a:t>
            </a:r>
            <a:r>
              <a:rPr lang="en-US" sz="3600" dirty="0">
                <a:solidFill>
                  <a:srgbClr val="00B0F0"/>
                </a:solidFill>
              </a:rPr>
              <a:t>    </a:t>
            </a:r>
            <a:r>
              <a:rPr lang="en-US" sz="3600" dirty="0" err="1">
                <a:solidFill>
                  <a:srgbClr val="00B0F0"/>
                </a:solidFill>
              </a:rPr>
              <a:t>میں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شمار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کیے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جاتے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ہیں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بانگ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درا،بال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جبریل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اور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ضرب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کلیم</a:t>
            </a:r>
            <a:r>
              <a:rPr lang="en-US" sz="3600" dirty="0">
                <a:solidFill>
                  <a:srgbClr val="00B0F0"/>
                </a:solidFill>
              </a:rPr>
              <a:t> ا </a:t>
            </a:r>
            <a:r>
              <a:rPr lang="en-US" sz="3600" dirty="0" err="1">
                <a:solidFill>
                  <a:srgbClr val="00B0F0"/>
                </a:solidFill>
              </a:rPr>
              <a:t>ردو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کے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شعری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مجموعے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ہیں۔اسرار</a:t>
            </a:r>
            <a:r>
              <a:rPr lang="en-US" sz="3600" dirty="0">
                <a:solidFill>
                  <a:srgbClr val="00B0F0"/>
                </a:solidFill>
              </a:rPr>
              <a:t>  </a:t>
            </a:r>
            <a:r>
              <a:rPr lang="en-US" sz="3600" dirty="0" err="1">
                <a:solidFill>
                  <a:srgbClr val="00B0F0"/>
                </a:solidFill>
              </a:rPr>
              <a:t>خودی،رموز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بے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خودی،پيام</a:t>
            </a:r>
            <a:r>
              <a:rPr lang="en-US" sz="3600" dirty="0">
                <a:solidFill>
                  <a:srgbClr val="00B0F0"/>
                </a:solidFill>
              </a:rPr>
              <a:t>  </a:t>
            </a:r>
            <a:r>
              <a:rPr lang="en-US" sz="3600" dirty="0" err="1">
                <a:solidFill>
                  <a:srgbClr val="00B0F0"/>
                </a:solidFill>
              </a:rPr>
              <a:t>مشرق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اور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جاوید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نامہ</a:t>
            </a:r>
            <a:r>
              <a:rPr lang="en-US" sz="3600" dirty="0">
                <a:solidFill>
                  <a:srgbClr val="00B0F0"/>
                </a:solidFill>
              </a:rPr>
              <a:t>  </a:t>
            </a:r>
            <a:r>
              <a:rPr lang="en-US" sz="3600" dirty="0" err="1">
                <a:solidFill>
                  <a:srgbClr val="00B0F0"/>
                </a:solidFill>
              </a:rPr>
              <a:t>وغیرہ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فارسی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کے</a:t>
            </a:r>
            <a:r>
              <a:rPr lang="en-US" sz="3600" dirty="0">
                <a:solidFill>
                  <a:srgbClr val="00B0F0"/>
                </a:solidFill>
              </a:rPr>
              <a:t>  ۔  . </a:t>
            </a:r>
            <a:r>
              <a:rPr lang="en-US" sz="3600" dirty="0" err="1">
                <a:solidFill>
                  <a:srgbClr val="00B0F0"/>
                </a:solidFill>
              </a:rPr>
              <a:t>شعری</a:t>
            </a:r>
            <a:r>
              <a:rPr lang="en-US" sz="3600" dirty="0">
                <a:solidFill>
                  <a:srgbClr val="00B0F0"/>
                </a:solidFill>
              </a:rPr>
              <a:t>   </a:t>
            </a:r>
            <a:r>
              <a:rPr lang="en-US" sz="3600" dirty="0" err="1">
                <a:solidFill>
                  <a:srgbClr val="00B0F0"/>
                </a:solidFill>
              </a:rPr>
              <a:t>مجموعے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ہیں</a:t>
            </a:r>
            <a:r>
              <a:rPr lang="en-US" sz="3600" dirty="0">
                <a:solidFill>
                  <a:srgbClr val="00B0F0"/>
                </a:solidFill>
              </a:rPr>
              <a:t> ۔</a:t>
            </a:r>
            <a:r>
              <a:rPr lang="en-US" sz="3600" dirty="0" err="1">
                <a:solidFill>
                  <a:srgbClr val="00B0F0"/>
                </a:solidFill>
              </a:rPr>
              <a:t>علامہ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اقبال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کا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انتقال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لاہور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میں</a:t>
            </a:r>
            <a:r>
              <a:rPr lang="en-US" sz="3600" dirty="0">
                <a:solidFill>
                  <a:srgbClr val="00B0F0"/>
                </a:solidFill>
              </a:rPr>
              <a:t> 1938 </a:t>
            </a:r>
            <a:r>
              <a:rPr lang="en-US" sz="3600" dirty="0" err="1">
                <a:solidFill>
                  <a:srgbClr val="00B0F0"/>
                </a:solidFill>
              </a:rPr>
              <a:t>میں</a:t>
            </a:r>
            <a:r>
              <a:rPr lang="en-US" sz="3600" dirty="0">
                <a:solidFill>
                  <a:srgbClr val="00B0F0"/>
                </a:solidFill>
              </a:rPr>
              <a:t> </a:t>
            </a:r>
            <a:r>
              <a:rPr lang="en-US" sz="3600" dirty="0" err="1">
                <a:solidFill>
                  <a:srgbClr val="00B0F0"/>
                </a:solidFill>
              </a:rPr>
              <a:t>ہوا</a:t>
            </a:r>
            <a:r>
              <a:rPr lang="en-US" sz="3600" dirty="0">
                <a:solidFill>
                  <a:srgbClr val="00B0F0"/>
                </a:solidFill>
              </a:rPr>
              <a:t>۔</a:t>
            </a:r>
          </a:p>
        </p:txBody>
      </p:sp>
    </p:spTree>
    <p:extLst>
      <p:ext uri="{BB962C8B-B14F-4D97-AF65-F5344CB8AC3E}">
        <p14:creationId xmlns:p14="http://schemas.microsoft.com/office/powerpoint/2010/main" val="3038917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7C91F-8529-1E85-E5C0-FBF379A07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863" y="162055"/>
            <a:ext cx="10058400" cy="137160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sz="4000" dirty="0" err="1">
                <a:solidFill>
                  <a:schemeClr val="accent3"/>
                </a:solidFill>
              </a:rPr>
              <a:t>علامہ</a:t>
            </a:r>
            <a:r>
              <a:rPr lang="en-US" sz="4000" dirty="0">
                <a:solidFill>
                  <a:schemeClr val="accent3"/>
                </a:solidFill>
              </a:rPr>
              <a:t> </a:t>
            </a:r>
            <a:r>
              <a:rPr lang="en-US" sz="4000" dirty="0" err="1">
                <a:solidFill>
                  <a:schemeClr val="accent3"/>
                </a:solidFill>
              </a:rPr>
              <a:t>اقبال</a:t>
            </a:r>
            <a:r>
              <a:rPr lang="en-US" sz="4000" dirty="0">
                <a:solidFill>
                  <a:schemeClr val="accent3"/>
                </a:solidFill>
              </a:rPr>
              <a:t> </a:t>
            </a:r>
            <a:r>
              <a:rPr lang="en-US" sz="4000" dirty="0" err="1">
                <a:solidFill>
                  <a:schemeClr val="accent3"/>
                </a:solidFill>
              </a:rPr>
              <a:t>کی</a:t>
            </a:r>
            <a:r>
              <a:rPr lang="en-US" sz="4000" dirty="0">
                <a:solidFill>
                  <a:schemeClr val="accent3"/>
                </a:solidFill>
              </a:rPr>
              <a:t> </a:t>
            </a:r>
            <a:r>
              <a:rPr lang="en-US" sz="4000" dirty="0" err="1">
                <a:solidFill>
                  <a:schemeClr val="accent3"/>
                </a:solidFill>
              </a:rPr>
              <a:t>غزل</a:t>
            </a:r>
            <a:r>
              <a:rPr lang="en-US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48553E-7908-54B6-4AC0-364C3447D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5155561" y="2778787"/>
            <a:ext cx="10906280" cy="3917158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en-US" sz="4800" dirty="0">
                <a:solidFill>
                  <a:schemeClr val="accent1">
                    <a:lumMod val="75000"/>
                  </a:schemeClr>
                </a:solidFill>
              </a:rPr>
              <a:t>    </a:t>
            </a:r>
          </a:p>
          <a:p>
            <a:pPr marL="0" indent="0" algn="r">
              <a:buNone/>
            </a:pPr>
            <a:r>
              <a:rPr lang="en-US" sz="4800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marL="0" indent="0" algn="r">
              <a:buNone/>
            </a:pPr>
            <a:endParaRPr lang="en-US" sz="48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r">
              <a:buNone/>
            </a:pPr>
            <a:endParaRPr lang="en-US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5608EC6-407F-0835-0CF2-DBE36E84D9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6603" y="1641195"/>
            <a:ext cx="3348231" cy="4721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3822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87F88-8BAA-560A-17B8-BA9D83A9C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F68326-7331-1488-E9CF-6635B8183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9600" dirty="0" err="1">
                <a:solidFill>
                  <a:schemeClr val="tx2"/>
                </a:solidFill>
              </a:rPr>
              <a:t>شکریہ</a:t>
            </a:r>
            <a:r>
              <a:rPr lang="en-US" sz="9600" dirty="0">
                <a:solidFill>
                  <a:srgbClr val="7030A0"/>
                </a:solidFill>
              </a:rPr>
              <a:t>    </a:t>
            </a:r>
            <a:r>
              <a:rPr lang="en-US" dirty="0">
                <a:solidFill>
                  <a:srgbClr val="7030A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930418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6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Savon</vt:lpstr>
      <vt:lpstr>PowerPoint Presentation</vt:lpstr>
      <vt:lpstr>یو۔ ا ی- ا یس- مہیلا مہا ودیالیہ شولا پور اسو سیٹ پروفیسر :  ڈاکٹر فرزانہ شیخ   موضوع: غزل          B.A III     : جماعت                   </vt:lpstr>
      <vt:lpstr>اردو غزل </vt:lpstr>
      <vt:lpstr> شاعر علامہ اقبال کا تعارف  </vt:lpstr>
      <vt:lpstr> علامہ اقبال کی غزل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patelfarzana00@gmail.com</dc:creator>
  <cp:lastModifiedBy>patelfarzana00@gmail.com</cp:lastModifiedBy>
  <cp:revision>14</cp:revision>
  <dcterms:created xsi:type="dcterms:W3CDTF">2023-08-30T12:49:48Z</dcterms:created>
  <dcterms:modified xsi:type="dcterms:W3CDTF">2023-10-31T08:24:55Z</dcterms:modified>
</cp:coreProperties>
</file>