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6" r:id="rId1"/>
  </p:sldMasterIdLst>
  <p:sldIdLst>
    <p:sldId id="256" r:id="rId2"/>
    <p:sldId id="257" r:id="rId3"/>
    <p:sldId id="258" r:id="rId4"/>
    <p:sldId id="260" r:id="rId5"/>
    <p:sldId id="266" r:id="rId6"/>
    <p:sldId id="267" r:id="rId7"/>
    <p:sldId id="268"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26" y="-21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cs.mcgill.ca/~rwest/wikispeedia/wpcd/wp/f/Frederick_Douglass.htm" TargetMode="External"/><Relationship Id="rId7" Type="http://schemas.openxmlformats.org/officeDocument/2006/relationships/hyperlink" Target="https://www.cs.mcgill.ca/~rwest/wikispeedia/wpcd/wp/r/Rapping.htm" TargetMode="External"/><Relationship Id="rId2" Type="http://schemas.openxmlformats.org/officeDocument/2006/relationships/hyperlink" Target="https://www.cs.mcgill.ca/~rwest/wikispeedia/wpcd/wp/l/Literature.htm" TargetMode="External"/><Relationship Id="rId1" Type="http://schemas.openxmlformats.org/officeDocument/2006/relationships/slideLayout" Target="../slideLayouts/slideLayout1.xml"/><Relationship Id="rId6" Type="http://schemas.openxmlformats.org/officeDocument/2006/relationships/hyperlink" Target="https://www.cs.mcgill.ca/~rwest/wikispeedia/wpcd/wp/r/Religion.htm" TargetMode="External"/><Relationship Id="rId5" Type="http://schemas.openxmlformats.org/officeDocument/2006/relationships/hyperlink" Target="https://www.cs.mcgill.ca/~rwest/wikispeedia/wpcd/wp/a/American_Civil_War.htm" TargetMode="External"/><Relationship Id="rId4" Type="http://schemas.openxmlformats.org/officeDocument/2006/relationships/hyperlink" Target="https://www.cs.mcgill.ca/~rwest/wikispeedia/wpcd/wp/s/Slavery.htm"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www.cs.mcgill.ca/~rwest/wikispeedia/wpcd/wp/f/French_language.htm" TargetMode="External"/><Relationship Id="rId3" Type="http://schemas.openxmlformats.org/officeDocument/2006/relationships/hyperlink" Target="https://www.cs.mcgill.ca/~rwest/wikispeedia/wpcd/wp/s/Senegal.htm" TargetMode="External"/><Relationship Id="rId7" Type="http://schemas.openxmlformats.org/officeDocument/2006/relationships/hyperlink" Target="https://www.cs.mcgill.ca/~rwest/wikispeedia/wpcd/wp/f/France.htm" TargetMode="External"/><Relationship Id="rId2" Type="http://schemas.openxmlformats.org/officeDocument/2006/relationships/hyperlink" Target="https://www.cs.mcgill.ca/~rwest/wikispeedia/wpcd/wp/u/United_States.htm" TargetMode="External"/><Relationship Id="rId1" Type="http://schemas.openxmlformats.org/officeDocument/2006/relationships/slideLayout" Target="../slideLayouts/slideLayout1.xml"/><Relationship Id="rId6" Type="http://schemas.openxmlformats.org/officeDocument/2006/relationships/hyperlink" Target="https://www.cs.mcgill.ca/~rwest/wikispeedia/wpcd/wp/g/George_Washington.htm" TargetMode="External"/><Relationship Id="rId5" Type="http://schemas.openxmlformats.org/officeDocument/2006/relationships/hyperlink" Target="https://www.cs.mcgill.ca/~rwest/wikispeedia/wpcd/wp/s/Slavery.htm" TargetMode="External"/><Relationship Id="rId10" Type="http://schemas.openxmlformats.org/officeDocument/2006/relationships/hyperlink" Target="https://www.cs.mcgill.ca/~rwest/wikispeedia/wpcd/wp/t/Thomas_Jefferson.htm" TargetMode="External"/><Relationship Id="rId4" Type="http://schemas.openxmlformats.org/officeDocument/2006/relationships/hyperlink" Target="https://www.cs.mcgill.ca/~rwest/wikispeedia/wpcd/wp/a/Africa.htm" TargetMode="External"/><Relationship Id="rId9" Type="http://schemas.openxmlformats.org/officeDocument/2006/relationships/hyperlink" Target="https://www.cs.mcgill.ca/~rwest/wikispeedia/wpcd/wp/s/Southern_United_States.ht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cs.mcgill.ca/~rwest/wikispeedia/wpcd/wp/f/Frederick_Douglass.htm" TargetMode="External"/><Relationship Id="rId2" Type="http://schemas.openxmlformats.org/officeDocument/2006/relationships/hyperlink" Target="https://www.cs.mcgill.ca/~rwest/wikispeedia/wpcd/wp/s/Slavery.htm" TargetMode="External"/><Relationship Id="rId1" Type="http://schemas.openxmlformats.org/officeDocument/2006/relationships/slideLayout" Target="../slideLayouts/slideLayout1.xml"/><Relationship Id="rId4" Type="http://schemas.openxmlformats.org/officeDocument/2006/relationships/hyperlink" Target="https://www.cs.mcgill.ca/~rwest/wikispeedia/wpcd/wp/n/North_America.htm"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cs.mcgill.ca/~rwest/wikispeedia/wpcd/wp/n/Nationalism.htm" TargetMode="External"/><Relationship Id="rId2" Type="http://schemas.openxmlformats.org/officeDocument/2006/relationships/hyperlink" Target="https://www.cs.mcgill.ca/~rwest/wikispeedia/wpcd/wp/j/Jamaica.htm"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9D346AA-B9CD-DD4C-39B8-6F4AA6924B4F}"/>
              </a:ext>
            </a:extLst>
          </p:cNvPr>
          <p:cNvSpPr>
            <a:spLocks noGrp="1"/>
          </p:cNvSpPr>
          <p:nvPr>
            <p:ph type="ctrTitle"/>
          </p:nvPr>
        </p:nvSpPr>
        <p:spPr>
          <a:xfrm>
            <a:off x="1905000" y="2286000"/>
            <a:ext cx="8688464" cy="1694259"/>
          </a:xfrm>
        </p:spPr>
        <p:txBody>
          <a:bodyPr>
            <a:noAutofit/>
          </a:bodyPr>
          <a:lstStyle/>
          <a:p>
            <a:r>
              <a:rPr lang="en-GB" sz="11500" b="1" i="1" dirty="0" smtClean="0">
                <a:solidFill>
                  <a:srgbClr val="FF0000"/>
                </a:solidFill>
              </a:rPr>
              <a:t>WEL  - COME</a:t>
            </a:r>
            <a:endParaRPr lang="en-US" sz="11500" b="1" i="1" dirty="0">
              <a:solidFill>
                <a:srgbClr val="FF0000"/>
              </a:solidFill>
            </a:endParaRPr>
          </a:p>
        </p:txBody>
      </p:sp>
    </p:spTree>
    <p:extLst>
      <p:ext uri="{BB962C8B-B14F-4D97-AF65-F5344CB8AC3E}">
        <p14:creationId xmlns="" xmlns:p14="http://schemas.microsoft.com/office/powerpoint/2010/main" val="3545315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6AC4DA3-C69C-A448-4458-D517083BBAAA}"/>
              </a:ext>
            </a:extLst>
          </p:cNvPr>
          <p:cNvSpPr>
            <a:spLocks noGrp="1"/>
          </p:cNvSpPr>
          <p:nvPr>
            <p:ph type="ctrTitle"/>
          </p:nvPr>
        </p:nvSpPr>
        <p:spPr>
          <a:xfrm>
            <a:off x="381000" y="1981200"/>
            <a:ext cx="10287000" cy="4648200"/>
          </a:xfrm>
        </p:spPr>
        <p:txBody>
          <a:bodyPr>
            <a:normAutofit/>
          </a:bodyPr>
          <a:lstStyle/>
          <a:p>
            <a:pPr marL="342900" indent="-342900"/>
            <a:r>
              <a:rPr lang="en-US" sz="2400" i="1" dirty="0"/>
              <a:t>    </a:t>
            </a:r>
            <a:r>
              <a:rPr lang="en-US" sz="2400" i="1" dirty="0" smtClean="0"/>
              <a:t>B.A. Part-III </a:t>
            </a:r>
            <a:r>
              <a:rPr lang="en-US" sz="2400" i="1" dirty="0"/>
              <a:t>(</a:t>
            </a:r>
            <a:r>
              <a:rPr lang="en-US" sz="2400" i="1" dirty="0" smtClean="0"/>
              <a:t>2021-22) </a:t>
            </a:r>
            <a:r>
              <a:rPr lang="en-US" sz="2400" i="1" dirty="0"/>
              <a:t/>
            </a:r>
            <a:br>
              <a:rPr lang="en-US" sz="2400" i="1" dirty="0"/>
            </a:br>
            <a:r>
              <a:rPr lang="en-US" sz="2400" i="1" dirty="0" smtClean="0"/>
              <a:t>Special English</a:t>
            </a:r>
            <a:r>
              <a:rPr lang="en-US" sz="2400" i="1" dirty="0"/>
              <a:t/>
            </a:r>
            <a:br>
              <a:rPr lang="en-US" sz="2400" i="1" dirty="0"/>
            </a:br>
            <a:r>
              <a:rPr lang="en-US" sz="2400" b="1" i="1" dirty="0" smtClean="0"/>
              <a:t>Literatures In English</a:t>
            </a:r>
            <a:r>
              <a:rPr lang="en-US" sz="2400" i="1" dirty="0" smtClean="0"/>
              <a:t> </a:t>
            </a:r>
            <a:r>
              <a:rPr lang="en-US" sz="2400" i="1" dirty="0" smtClean="0"/>
              <a:t/>
            </a:r>
            <a:br>
              <a:rPr lang="en-US" sz="2400" i="1" dirty="0" smtClean="0"/>
            </a:br>
            <a:r>
              <a:rPr lang="en-US" sz="2400" i="1" dirty="0"/>
              <a:t/>
            </a:r>
            <a:br>
              <a:rPr lang="en-US" sz="2400" i="1" dirty="0"/>
            </a:br>
            <a:r>
              <a:rPr lang="en-US" sz="2400" i="1" dirty="0"/>
              <a:t>A Presentation</a:t>
            </a:r>
            <a:br>
              <a:rPr lang="en-US" sz="2400" i="1" dirty="0"/>
            </a:br>
            <a:r>
              <a:rPr lang="en-US" sz="2400" i="1" dirty="0"/>
              <a:t> By </a:t>
            </a:r>
            <a:br>
              <a:rPr lang="en-US" sz="2400" i="1" dirty="0"/>
            </a:br>
            <a:r>
              <a:rPr lang="en-US" sz="2400" b="1" i="1" dirty="0" err="1" smtClean="0"/>
              <a:t>Prof.Imam</a:t>
            </a:r>
            <a:r>
              <a:rPr lang="en-US" sz="2400" b="1" i="1" dirty="0" smtClean="0"/>
              <a:t> </a:t>
            </a:r>
            <a:r>
              <a:rPr lang="en-US" sz="2400" b="1" i="1" dirty="0" err="1" smtClean="0"/>
              <a:t>Shaikh</a:t>
            </a:r>
            <a:r>
              <a:rPr lang="en-US" sz="2400" i="1" dirty="0"/>
              <a:t/>
            </a:r>
            <a:br>
              <a:rPr lang="en-US" sz="2400" i="1" dirty="0"/>
            </a:br>
            <a:r>
              <a:rPr lang="en-US" sz="2400" i="1" dirty="0"/>
              <a:t>on</a:t>
            </a:r>
            <a:br>
              <a:rPr lang="en-US" sz="2400" i="1" dirty="0"/>
            </a:br>
            <a:r>
              <a:rPr lang="en-US" sz="2400" i="1" dirty="0" smtClean="0"/>
              <a:t> </a:t>
            </a:r>
            <a:r>
              <a:rPr lang="en-US" sz="2400" b="1" i="1" dirty="0" smtClean="0"/>
              <a:t>Characteristics of  Afro-American Drama</a:t>
            </a:r>
            <a:r>
              <a:rPr lang="en-US" sz="2400" i="1" dirty="0" smtClean="0"/>
              <a:t/>
            </a:r>
            <a:br>
              <a:rPr lang="en-US" sz="2400" i="1" dirty="0" smtClean="0"/>
            </a:br>
            <a:endParaRPr lang="en-US" sz="2400" dirty="0"/>
          </a:p>
        </p:txBody>
      </p:sp>
      <p:sp>
        <p:nvSpPr>
          <p:cNvPr id="3" name="Content Placeholder 2">
            <a:extLst>
              <a:ext uri="{FF2B5EF4-FFF2-40B4-BE49-F238E27FC236}">
                <a16:creationId xmlns="" xmlns:a16="http://schemas.microsoft.com/office/drawing/2014/main" id="{675B5E47-157E-D6AF-3738-76E6C307465F}"/>
              </a:ext>
            </a:extLst>
          </p:cNvPr>
          <p:cNvSpPr>
            <a:spLocks noGrp="1"/>
          </p:cNvSpPr>
          <p:nvPr>
            <p:ph type="subTitle" idx="1"/>
          </p:nvPr>
        </p:nvSpPr>
        <p:spPr>
          <a:xfrm>
            <a:off x="457200" y="228600"/>
            <a:ext cx="11298470" cy="1828800"/>
          </a:xfrm>
        </p:spPr>
        <p:txBody>
          <a:bodyPr>
            <a:noAutofit/>
          </a:bodyPr>
          <a:lstStyle/>
          <a:p>
            <a:pPr marL="857250" indent="-857250" algn="ctr">
              <a:lnSpc>
                <a:spcPct val="100000"/>
              </a:lnSpc>
            </a:pPr>
            <a:r>
              <a:rPr lang="en-GB" sz="6600" b="1" i="1" dirty="0" smtClean="0">
                <a:solidFill>
                  <a:srgbClr val="00B0F0"/>
                </a:solidFill>
              </a:rPr>
              <a:t> </a:t>
            </a:r>
            <a:r>
              <a:rPr lang="en-US" sz="3600" b="1" i="1" dirty="0" smtClean="0">
                <a:solidFill>
                  <a:schemeClr val="tx1"/>
                </a:solidFill>
              </a:rPr>
              <a:t>Union Education Society's </a:t>
            </a:r>
            <a:r>
              <a:rPr lang="en-US" sz="3600" b="1" i="1" dirty="0" err="1" smtClean="0">
                <a:solidFill>
                  <a:schemeClr val="tx1"/>
                </a:solidFill>
              </a:rPr>
              <a:t>Mahila</a:t>
            </a:r>
            <a:endParaRPr lang="en-US" sz="3600" b="1" i="1" dirty="0" smtClean="0">
              <a:solidFill>
                <a:schemeClr val="tx1"/>
              </a:solidFill>
            </a:endParaRPr>
          </a:p>
          <a:p>
            <a:pPr marL="857250" indent="-857250" algn="ctr">
              <a:lnSpc>
                <a:spcPct val="100000"/>
              </a:lnSpc>
            </a:pPr>
            <a:r>
              <a:rPr lang="en-US" sz="3600" b="1" i="1" dirty="0" smtClean="0">
                <a:solidFill>
                  <a:schemeClr val="tx1"/>
                </a:solidFill>
              </a:rPr>
              <a:t> </a:t>
            </a:r>
            <a:r>
              <a:rPr lang="en-US" sz="3600" b="1" i="1" dirty="0" err="1" smtClean="0">
                <a:solidFill>
                  <a:schemeClr val="tx1"/>
                </a:solidFill>
              </a:rPr>
              <a:t>Mahavidyalaya</a:t>
            </a:r>
            <a:r>
              <a:rPr lang="en-US" sz="3600" b="1" i="1" dirty="0" smtClean="0">
                <a:solidFill>
                  <a:schemeClr val="tx1"/>
                </a:solidFill>
              </a:rPr>
              <a:t>, </a:t>
            </a:r>
            <a:r>
              <a:rPr lang="en-US" sz="3600" b="1" i="1" dirty="0" err="1" smtClean="0">
                <a:solidFill>
                  <a:schemeClr val="tx1"/>
                </a:solidFill>
              </a:rPr>
              <a:t>Solapur</a:t>
            </a:r>
            <a:r>
              <a:rPr lang="en-US" sz="3600" b="1" i="1" dirty="0" smtClean="0">
                <a:solidFill>
                  <a:schemeClr val="tx1"/>
                </a:solidFill>
              </a:rPr>
              <a:t>.</a:t>
            </a:r>
            <a:endParaRPr lang="en-US" sz="6600" b="1" i="1" dirty="0">
              <a:solidFill>
                <a:schemeClr val="tx1"/>
              </a:solidFill>
            </a:endParaRPr>
          </a:p>
        </p:txBody>
      </p:sp>
    </p:spTree>
    <p:extLst>
      <p:ext uri="{BB962C8B-B14F-4D97-AF65-F5344CB8AC3E}">
        <p14:creationId xmlns="" xmlns:p14="http://schemas.microsoft.com/office/powerpoint/2010/main" val="2995564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039DE36-0140-A998-B91D-D8C26EBDC87D}"/>
              </a:ext>
            </a:extLst>
          </p:cNvPr>
          <p:cNvSpPr>
            <a:spLocks noGrp="1"/>
          </p:cNvSpPr>
          <p:nvPr>
            <p:ph type="ctrTitle"/>
          </p:nvPr>
        </p:nvSpPr>
        <p:spPr>
          <a:xfrm rot="10800000" flipV="1">
            <a:off x="381000" y="381000"/>
            <a:ext cx="11049000" cy="4572000"/>
          </a:xfrm>
        </p:spPr>
        <p:txBody>
          <a:bodyPr>
            <a:normAutofit/>
          </a:bodyPr>
          <a:lstStyle/>
          <a:p>
            <a:pPr algn="l"/>
            <a:r>
              <a:rPr lang="en-US" sz="3600" b="1" dirty="0" smtClean="0"/>
              <a:t>Introduction</a:t>
            </a:r>
            <a:r>
              <a:rPr lang="en-US" sz="3600" dirty="0" smtClean="0"/>
              <a:t>:– </a:t>
            </a:r>
            <a:br>
              <a:rPr lang="en-US" sz="3600" dirty="0" smtClean="0"/>
            </a:br>
            <a:r>
              <a:rPr lang="en-US" sz="2800" dirty="0" smtClean="0"/>
              <a:t> </a:t>
            </a:r>
            <a:r>
              <a:rPr lang="en-US" sz="2800" dirty="0" smtClean="0"/>
              <a:t>African-American </a:t>
            </a:r>
            <a:r>
              <a:rPr lang="en-US" sz="2800" dirty="0" smtClean="0"/>
              <a:t>Drama</a:t>
            </a:r>
            <a:br>
              <a:rPr lang="en-US" sz="2800" dirty="0" smtClean="0"/>
            </a:br>
            <a:r>
              <a:rPr lang="en-US" sz="2800" dirty="0" smtClean="0"/>
              <a:t>The history of African-American theater and performance has been tied to the social and cultural circumstances of African-American existence. Because of the particular historical conditions of African-American life, the representation of African Americans on stage has contained profound political, social, and cultural meanings, impacts, and effects.</a:t>
            </a:r>
            <a:br>
              <a:rPr lang="en-US" sz="2800" dirty="0" smtClean="0"/>
            </a:br>
            <a:endParaRPr lang="en-US" sz="3600" b="1" dirty="0">
              <a:solidFill>
                <a:srgbClr val="FF0000"/>
              </a:solidFill>
            </a:endParaRPr>
          </a:p>
        </p:txBody>
      </p:sp>
      <p:sp>
        <p:nvSpPr>
          <p:cNvPr id="3" name="Content Placeholder 2">
            <a:extLst>
              <a:ext uri="{FF2B5EF4-FFF2-40B4-BE49-F238E27FC236}">
                <a16:creationId xmlns="" xmlns:a16="http://schemas.microsoft.com/office/drawing/2014/main" id="{2FD6F853-8235-0F03-8C68-9994936A8BD6}"/>
              </a:ext>
            </a:extLst>
          </p:cNvPr>
          <p:cNvSpPr>
            <a:spLocks noGrp="1"/>
          </p:cNvSpPr>
          <p:nvPr>
            <p:ph type="subTitle" idx="1"/>
          </p:nvPr>
        </p:nvSpPr>
        <p:spPr>
          <a:xfrm>
            <a:off x="457200" y="3962400"/>
            <a:ext cx="10515600" cy="4038600"/>
          </a:xfrm>
        </p:spPr>
        <p:txBody>
          <a:bodyPr>
            <a:noAutofit/>
          </a:bodyPr>
          <a:lstStyle/>
          <a:p>
            <a:pPr marL="342900" indent="-342900" algn="l"/>
            <a:endParaRPr lang="en-US" dirty="0">
              <a:solidFill>
                <a:schemeClr val="tx1"/>
              </a:solidFill>
              <a:latin typeface="+mj-lt"/>
              <a:ea typeface="+mj-ea"/>
              <a:cs typeface="+mj-cs"/>
            </a:endParaRPr>
          </a:p>
        </p:txBody>
      </p:sp>
    </p:spTree>
    <p:extLst>
      <p:ext uri="{BB962C8B-B14F-4D97-AF65-F5344CB8AC3E}">
        <p14:creationId xmlns="" xmlns:p14="http://schemas.microsoft.com/office/powerpoint/2010/main" val="3782907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 xmlns:a16="http://schemas.microsoft.com/office/drawing/2014/main" id="{EE9FC7A4-E746-452A-3F85-2E299C1B5E6E}"/>
              </a:ext>
            </a:extLst>
          </p:cNvPr>
          <p:cNvSpPr>
            <a:spLocks noGrp="1"/>
          </p:cNvSpPr>
          <p:nvPr>
            <p:ph type="subTitle" idx="1"/>
          </p:nvPr>
        </p:nvSpPr>
        <p:spPr>
          <a:xfrm rot="10800000" flipV="1">
            <a:off x="0" y="0"/>
            <a:ext cx="11811000" cy="6858000"/>
          </a:xfrm>
        </p:spPr>
        <p:txBody>
          <a:bodyPr>
            <a:normAutofit fontScale="92500" lnSpcReduction="20000"/>
          </a:bodyPr>
          <a:lstStyle/>
          <a:p>
            <a:pPr algn="l"/>
            <a:r>
              <a:rPr lang="en-US" sz="1800" b="1" dirty="0" smtClean="0">
                <a:solidFill>
                  <a:schemeClr val="tx1"/>
                </a:solidFill>
              </a:rPr>
              <a:t>African American literature</a:t>
            </a:r>
            <a:r>
              <a:rPr lang="en-US" sz="1800" dirty="0" smtClean="0">
                <a:solidFill>
                  <a:schemeClr val="tx1"/>
                </a:solidFill>
              </a:rPr>
              <a:t> is </a:t>
            </a:r>
            <a:r>
              <a:rPr lang="en-US" sz="1800" dirty="0" smtClean="0">
                <a:solidFill>
                  <a:schemeClr val="tx1"/>
                </a:solidFill>
                <a:hlinkClick r:id="rId2" tooltip="Literature"/>
              </a:rPr>
              <a:t>literature</a:t>
            </a:r>
            <a:r>
              <a:rPr lang="en-US" sz="1800" dirty="0" smtClean="0">
                <a:solidFill>
                  <a:schemeClr val="tx1"/>
                </a:solidFill>
              </a:rPr>
              <a:t> written by, about, and sometimes specifically for African Americans. The genre began during the 18th and 19th centuries with writers such as poet </a:t>
            </a:r>
            <a:r>
              <a:rPr lang="en-US" sz="1800" dirty="0" err="1" smtClean="0">
                <a:solidFill>
                  <a:schemeClr val="tx1"/>
                </a:solidFill>
              </a:rPr>
              <a:t>Phillis</a:t>
            </a:r>
            <a:r>
              <a:rPr lang="en-US" sz="1800" dirty="0" smtClean="0">
                <a:solidFill>
                  <a:schemeClr val="tx1"/>
                </a:solidFill>
              </a:rPr>
              <a:t> Wheatley and orator </a:t>
            </a:r>
            <a:r>
              <a:rPr lang="en-US" sz="1800" dirty="0" smtClean="0">
                <a:solidFill>
                  <a:schemeClr val="tx1"/>
                </a:solidFill>
                <a:hlinkClick r:id="rId3" tooltip="Frederick Douglass"/>
              </a:rPr>
              <a:t>Frederick Douglass</a:t>
            </a:r>
            <a:r>
              <a:rPr lang="en-US" sz="1800" dirty="0" smtClean="0">
                <a:solidFill>
                  <a:schemeClr val="tx1"/>
                </a:solidFill>
              </a:rPr>
              <a:t>, reached an early high point with the Harlem Renaissance, and continues today with authors such as Toni Morrison, Maya Angelou and Walter Mosley being ranked among the top writers in the United States. Among the themes and issues explored in African American literature are the role of African Americans within the larger American society, African American culture, racism, </a:t>
            </a:r>
            <a:r>
              <a:rPr lang="en-US" sz="1800" dirty="0" smtClean="0">
                <a:solidFill>
                  <a:schemeClr val="tx1"/>
                </a:solidFill>
                <a:hlinkClick r:id="rId4" tooltip="Slavery"/>
              </a:rPr>
              <a:t>slavery</a:t>
            </a:r>
            <a:r>
              <a:rPr lang="en-US" sz="1800" dirty="0" smtClean="0">
                <a:solidFill>
                  <a:schemeClr val="tx1"/>
                </a:solidFill>
              </a:rPr>
              <a:t>, and equality.</a:t>
            </a:r>
          </a:p>
          <a:p>
            <a:pPr algn="l"/>
            <a:r>
              <a:rPr lang="en-US" sz="1800" dirty="0" smtClean="0">
                <a:solidFill>
                  <a:schemeClr val="tx1"/>
                </a:solidFill>
              </a:rPr>
              <a:t>As African Americans' place in American society has changed over the centuries, so, too, have the foci of African American literature. Before the </a:t>
            </a:r>
            <a:r>
              <a:rPr lang="en-US" sz="1800" dirty="0" smtClean="0">
                <a:solidFill>
                  <a:schemeClr val="tx1"/>
                </a:solidFill>
                <a:hlinkClick r:id="rId5" tooltip="American Civil War"/>
              </a:rPr>
              <a:t>American Civil War</a:t>
            </a:r>
            <a:r>
              <a:rPr lang="en-US" sz="1800" dirty="0" smtClean="0">
                <a:solidFill>
                  <a:schemeClr val="tx1"/>
                </a:solidFill>
              </a:rPr>
              <a:t>, African American literature primarily focused on the issue of </a:t>
            </a:r>
            <a:r>
              <a:rPr lang="en-US" sz="1800" dirty="0" smtClean="0">
                <a:solidFill>
                  <a:schemeClr val="tx1"/>
                </a:solidFill>
                <a:hlinkClick r:id="rId4" tooltip="Slavery"/>
              </a:rPr>
              <a:t>slavery</a:t>
            </a:r>
            <a:r>
              <a:rPr lang="en-US" sz="1800" dirty="0" smtClean="0">
                <a:solidFill>
                  <a:schemeClr val="tx1"/>
                </a:solidFill>
              </a:rPr>
              <a:t>, as indicated by the popular subgenre of slave narratives. At the turn of the 20th century, books by authors such as W.E.B. </a:t>
            </a:r>
            <a:r>
              <a:rPr lang="en-US" sz="1800" dirty="0" err="1" smtClean="0">
                <a:solidFill>
                  <a:schemeClr val="tx1"/>
                </a:solidFill>
              </a:rPr>
              <a:t>DuBois</a:t>
            </a:r>
            <a:r>
              <a:rPr lang="en-US" sz="1800" dirty="0" smtClean="0">
                <a:solidFill>
                  <a:schemeClr val="tx1"/>
                </a:solidFill>
              </a:rPr>
              <a:t> and Booker T. Washington debated whether to confront or appease racist attitudes in the United States. During the American Civil Rights movement, authors like Richard Wright and Gwendolyn Brooks wrote about issues of racial segregation and black nationalism. Today, African American literature has become accepted as an integral part of American literature, with books such as </a:t>
            </a:r>
            <a:r>
              <a:rPr lang="en-US" sz="1800" i="1" dirty="0" smtClean="0">
                <a:solidFill>
                  <a:schemeClr val="tx1"/>
                </a:solidFill>
              </a:rPr>
              <a:t>Roots: The Saga of an American Family</a:t>
            </a:r>
            <a:r>
              <a:rPr lang="en-US" sz="1800" dirty="0" smtClean="0">
                <a:solidFill>
                  <a:schemeClr val="tx1"/>
                </a:solidFill>
              </a:rPr>
              <a:t> by Alex Haley, </a:t>
            </a:r>
            <a:r>
              <a:rPr lang="en-US" sz="1800" i="1" dirty="0" smtClean="0">
                <a:solidFill>
                  <a:schemeClr val="tx1"/>
                </a:solidFill>
              </a:rPr>
              <a:t>The </a:t>
            </a:r>
            <a:r>
              <a:rPr lang="en-US" sz="1800" i="1" dirty="0" err="1" smtClean="0">
                <a:solidFill>
                  <a:schemeClr val="tx1"/>
                </a:solidFill>
              </a:rPr>
              <a:t>Colour</a:t>
            </a:r>
            <a:r>
              <a:rPr lang="en-US" sz="1800" i="1" dirty="0" smtClean="0">
                <a:solidFill>
                  <a:schemeClr val="tx1"/>
                </a:solidFill>
              </a:rPr>
              <a:t> Purple</a:t>
            </a:r>
            <a:r>
              <a:rPr lang="en-US" sz="1800" dirty="0" smtClean="0">
                <a:solidFill>
                  <a:schemeClr val="tx1"/>
                </a:solidFill>
              </a:rPr>
              <a:t> by Alice Walker, and </a:t>
            </a:r>
            <a:r>
              <a:rPr lang="en-US" sz="1800" i="1" dirty="0" smtClean="0">
                <a:solidFill>
                  <a:schemeClr val="tx1"/>
                </a:solidFill>
              </a:rPr>
              <a:t>Beloved</a:t>
            </a:r>
            <a:r>
              <a:rPr lang="en-US" sz="1800" dirty="0" smtClean="0">
                <a:solidFill>
                  <a:schemeClr val="tx1"/>
                </a:solidFill>
              </a:rPr>
              <a:t> by Toni Morrison achieving both best-selling and award-winning status.</a:t>
            </a:r>
          </a:p>
          <a:p>
            <a:pPr algn="l"/>
            <a:r>
              <a:rPr lang="en-US" sz="1800" dirty="0" smtClean="0">
                <a:solidFill>
                  <a:schemeClr val="tx1"/>
                </a:solidFill>
              </a:rPr>
              <a:t>Characteristics</a:t>
            </a:r>
          </a:p>
          <a:p>
            <a:pPr algn="l"/>
            <a:r>
              <a:rPr lang="en-US" sz="1800" dirty="0" smtClean="0">
                <a:solidFill>
                  <a:schemeClr val="tx1"/>
                </a:solidFill>
              </a:rPr>
              <a:t>African American literature tends to focus on themes of particular interest to Black people, for example, the role of African Americans within the larger American society and issues such as African American culture, racism, </a:t>
            </a:r>
            <a:r>
              <a:rPr lang="en-US" sz="1800" dirty="0" smtClean="0">
                <a:solidFill>
                  <a:schemeClr val="tx1"/>
                </a:solidFill>
                <a:hlinkClick r:id="rId6" tooltip="Religion"/>
              </a:rPr>
              <a:t>religion</a:t>
            </a:r>
            <a:r>
              <a:rPr lang="en-US" sz="1800" dirty="0" smtClean="0">
                <a:solidFill>
                  <a:schemeClr val="tx1"/>
                </a:solidFill>
              </a:rPr>
              <a:t>, </a:t>
            </a:r>
            <a:r>
              <a:rPr lang="en-US" sz="1800" dirty="0" smtClean="0">
                <a:solidFill>
                  <a:schemeClr val="tx1"/>
                </a:solidFill>
                <a:hlinkClick r:id="rId4" tooltip="Slavery"/>
              </a:rPr>
              <a:t>slavery</a:t>
            </a:r>
            <a:r>
              <a:rPr lang="en-US" sz="1800" dirty="0" smtClean="0">
                <a:solidFill>
                  <a:schemeClr val="tx1"/>
                </a:solidFill>
              </a:rPr>
              <a:t>, freedom, and equality. This focus began with the earliest African American writings, such as the slave narrative genre in the early 19th century, and continues through the work of many modern-day authors.</a:t>
            </a:r>
          </a:p>
          <a:p>
            <a:pPr algn="l"/>
            <a:r>
              <a:rPr lang="en-US" sz="1800" dirty="0" smtClean="0">
                <a:solidFill>
                  <a:schemeClr val="tx1"/>
                </a:solidFill>
              </a:rPr>
              <a:t>Another characteristic of African American literature is its strong tradition of incorporating oral poetry into itself. There are many examples of oral poetry in African American culture, including spirituals, African American gospel music, blues and </a:t>
            </a:r>
            <a:r>
              <a:rPr lang="en-US" sz="1800" dirty="0" smtClean="0">
                <a:solidFill>
                  <a:schemeClr val="tx1"/>
                </a:solidFill>
                <a:hlinkClick r:id="rId7" tooltip="Rapping"/>
              </a:rPr>
              <a:t>rap</a:t>
            </a:r>
            <a:r>
              <a:rPr lang="en-US" sz="1800" dirty="0" smtClean="0">
                <a:solidFill>
                  <a:schemeClr val="tx1"/>
                </a:solidFill>
              </a:rPr>
              <a:t>. This oral poetry also shows up in the African American tradition of Christian sermons, which make use of deliberate repetition, cadence and alliteration. All of these examples of oral poetry have made their way into African American literature.</a:t>
            </a:r>
          </a:p>
          <a:p>
            <a:pPr algn="l"/>
            <a:r>
              <a:rPr lang="en-US" sz="1800" dirty="0" smtClean="0">
                <a:solidFill>
                  <a:schemeClr val="tx1"/>
                </a:solidFill>
              </a:rPr>
              <a:t>However, while these characteristics exist on many levels of African American literature, they are not the exclusive definition of the genre. As with any type of literature, there are disagreements as to the genre's definitions and which authors and works should be included. Some people include in African American literature writings by African Americans which lack black characters and situations and are not particularly targeted at black audiences, such as, for example, much of the earlier work of bestselling novelist Frank </a:t>
            </a:r>
            <a:r>
              <a:rPr lang="en-US" sz="1800" dirty="0" err="1" smtClean="0">
                <a:solidFill>
                  <a:schemeClr val="tx1"/>
                </a:solidFill>
              </a:rPr>
              <a:t>Yerby</a:t>
            </a:r>
            <a:r>
              <a:rPr lang="en-US" sz="1800" dirty="0" smtClean="0">
                <a:solidFill>
                  <a:schemeClr val="tx1"/>
                </a:solidFill>
              </a:rPr>
              <a:t> and that of science fiction writer Samuel R. Delany. </a:t>
            </a:r>
            <a:r>
              <a:rPr lang="en-US" sz="1800" dirty="0" err="1" smtClean="0">
                <a:solidFill>
                  <a:schemeClr val="tx1"/>
                </a:solidFill>
              </a:rPr>
              <a:t>Yerby</a:t>
            </a:r>
            <a:r>
              <a:rPr lang="en-US" sz="1800" dirty="0" smtClean="0">
                <a:solidFill>
                  <a:schemeClr val="tx1"/>
                </a:solidFill>
              </a:rPr>
              <a:t>, whose historical fiction with white protagonists earned him the title "king of the costume novel," became the first African American to write a bestselling novel, </a:t>
            </a:r>
            <a:r>
              <a:rPr lang="en-US" sz="1800" i="1" dirty="0" smtClean="0">
                <a:solidFill>
                  <a:schemeClr val="tx1"/>
                </a:solidFill>
              </a:rPr>
              <a:t>The Foxes of Harrow</a:t>
            </a:r>
            <a:r>
              <a:rPr lang="en-US" sz="1800" dirty="0" smtClean="0">
                <a:solidFill>
                  <a:schemeClr val="tx1"/>
                </a:solidFill>
              </a:rPr>
              <a:t>. The work of Delany, who is outspokenly gay, often has treated issues of sexual identity and social bias. While Delany does not specifically address these issues in an African American context, many consider him a leading voice in African American literature.</a:t>
            </a:r>
            <a:endParaRPr lang="en-US" sz="1800" dirty="0">
              <a:solidFill>
                <a:schemeClr val="tx1"/>
              </a:solidFill>
            </a:endParaRPr>
          </a:p>
        </p:txBody>
      </p:sp>
    </p:spTree>
    <p:extLst>
      <p:ext uri="{BB962C8B-B14F-4D97-AF65-F5344CB8AC3E}">
        <p14:creationId xmlns="" xmlns:p14="http://schemas.microsoft.com/office/powerpoint/2010/main" val="2106002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 xmlns:a16="http://schemas.microsoft.com/office/drawing/2014/main" id="{EE9FC7A4-E746-452A-3F85-2E299C1B5E6E}"/>
              </a:ext>
            </a:extLst>
          </p:cNvPr>
          <p:cNvSpPr>
            <a:spLocks noGrp="1"/>
          </p:cNvSpPr>
          <p:nvPr>
            <p:ph type="subTitle" idx="1"/>
          </p:nvPr>
        </p:nvSpPr>
        <p:spPr>
          <a:xfrm rot="10800000" flipV="1">
            <a:off x="0" y="0"/>
            <a:ext cx="11811000" cy="6858000"/>
          </a:xfrm>
        </p:spPr>
        <p:txBody>
          <a:bodyPr>
            <a:noAutofit/>
          </a:bodyPr>
          <a:lstStyle/>
          <a:p>
            <a:pPr algn="l"/>
            <a:r>
              <a:rPr lang="en-US" sz="1600" dirty="0" smtClean="0">
                <a:solidFill>
                  <a:schemeClr val="tx1"/>
                </a:solidFill>
              </a:rPr>
              <a:t> </a:t>
            </a:r>
            <a:r>
              <a:rPr lang="en-US" sz="1600" dirty="0" smtClean="0">
                <a:solidFill>
                  <a:schemeClr val="tx1"/>
                </a:solidFill>
              </a:rPr>
              <a:t>History</a:t>
            </a:r>
          </a:p>
          <a:p>
            <a:pPr algn="l"/>
            <a:r>
              <a:rPr lang="en-US" sz="1600" b="1" dirty="0" smtClean="0">
                <a:solidFill>
                  <a:schemeClr val="tx1"/>
                </a:solidFill>
              </a:rPr>
              <a:t>Early African American literature</a:t>
            </a:r>
            <a:endParaRPr lang="en-US" sz="1600" dirty="0" smtClean="0">
              <a:solidFill>
                <a:schemeClr val="tx1"/>
              </a:solidFill>
            </a:endParaRPr>
          </a:p>
          <a:p>
            <a:pPr algn="l"/>
            <a:r>
              <a:rPr lang="en-US" sz="1600" dirty="0" smtClean="0">
                <a:solidFill>
                  <a:schemeClr val="tx1"/>
                </a:solidFill>
              </a:rPr>
              <a:t>Just as African American history predates the emergence of the </a:t>
            </a:r>
            <a:r>
              <a:rPr lang="en-US" sz="1600" dirty="0" smtClean="0">
                <a:solidFill>
                  <a:schemeClr val="tx1"/>
                </a:solidFill>
                <a:hlinkClick r:id="rId2" tooltip="United States"/>
              </a:rPr>
              <a:t>United States</a:t>
            </a:r>
            <a:r>
              <a:rPr lang="en-US" sz="1600" dirty="0" smtClean="0">
                <a:solidFill>
                  <a:schemeClr val="tx1"/>
                </a:solidFill>
              </a:rPr>
              <a:t> as an independent country, so too does African American literature have similarly deep roots.</a:t>
            </a:r>
          </a:p>
          <a:p>
            <a:pPr algn="l"/>
            <a:r>
              <a:rPr lang="en-US" sz="1600" dirty="0" smtClean="0">
                <a:solidFill>
                  <a:schemeClr val="tx1"/>
                </a:solidFill>
              </a:rPr>
              <a:t>Among the first prominent African American authors was poet </a:t>
            </a:r>
            <a:r>
              <a:rPr lang="en-US" sz="1600" dirty="0" err="1" smtClean="0">
                <a:solidFill>
                  <a:schemeClr val="tx1"/>
                </a:solidFill>
              </a:rPr>
              <a:t>Phillis</a:t>
            </a:r>
            <a:r>
              <a:rPr lang="en-US" sz="1600" dirty="0" smtClean="0">
                <a:solidFill>
                  <a:schemeClr val="tx1"/>
                </a:solidFill>
              </a:rPr>
              <a:t> Wheatley (1753–84), who published her book </a:t>
            </a:r>
            <a:r>
              <a:rPr lang="en-US" sz="1600" i="1" dirty="0" smtClean="0">
                <a:solidFill>
                  <a:schemeClr val="tx1"/>
                </a:solidFill>
              </a:rPr>
              <a:t>Poems on Various Subjects</a:t>
            </a:r>
            <a:r>
              <a:rPr lang="en-US" sz="1600" dirty="0" smtClean="0">
                <a:solidFill>
                  <a:schemeClr val="tx1"/>
                </a:solidFill>
              </a:rPr>
              <a:t> in 1773, three years before American independence. Born in </a:t>
            </a:r>
            <a:r>
              <a:rPr lang="en-US" sz="1600" dirty="0" smtClean="0">
                <a:solidFill>
                  <a:schemeClr val="tx1"/>
                </a:solidFill>
                <a:hlinkClick r:id="rId3" tooltip="Senegal"/>
              </a:rPr>
              <a:t>Senegal</a:t>
            </a:r>
            <a:r>
              <a:rPr lang="en-US" sz="1600" dirty="0" smtClean="0">
                <a:solidFill>
                  <a:schemeClr val="tx1"/>
                </a:solidFill>
              </a:rPr>
              <a:t>, </a:t>
            </a:r>
            <a:r>
              <a:rPr lang="en-US" sz="1600" dirty="0" smtClean="0">
                <a:solidFill>
                  <a:schemeClr val="tx1"/>
                </a:solidFill>
                <a:hlinkClick r:id="rId4" tooltip="Africa"/>
              </a:rPr>
              <a:t>Africa</a:t>
            </a:r>
            <a:r>
              <a:rPr lang="en-US" sz="1600" dirty="0" smtClean="0">
                <a:solidFill>
                  <a:schemeClr val="tx1"/>
                </a:solidFill>
              </a:rPr>
              <a:t>, Wheatley was captured and sold into </a:t>
            </a:r>
            <a:r>
              <a:rPr lang="en-US" sz="1600" dirty="0" smtClean="0">
                <a:solidFill>
                  <a:schemeClr val="tx1"/>
                </a:solidFill>
                <a:hlinkClick r:id="rId5" tooltip="Slavery"/>
              </a:rPr>
              <a:t>slavery</a:t>
            </a:r>
            <a:r>
              <a:rPr lang="en-US" sz="1600" dirty="0" smtClean="0">
                <a:solidFill>
                  <a:schemeClr val="tx1"/>
                </a:solidFill>
              </a:rPr>
              <a:t> at the age of seven. Brought to America, she was owned by a Boston merchant. Even though she initially spoke no English, by the time she was sixteen she had mastered the language. Her poetry was praised by many of the leading figures of the American Revolution, including </a:t>
            </a:r>
            <a:r>
              <a:rPr lang="en-US" sz="1600" dirty="0" smtClean="0">
                <a:solidFill>
                  <a:schemeClr val="tx1"/>
                </a:solidFill>
                <a:hlinkClick r:id="rId6" tooltip="George Washington"/>
              </a:rPr>
              <a:t>George Washington</a:t>
            </a:r>
            <a:r>
              <a:rPr lang="en-US" sz="1600" dirty="0" smtClean="0">
                <a:solidFill>
                  <a:schemeClr val="tx1"/>
                </a:solidFill>
              </a:rPr>
              <a:t>, who personally thanked her for a poem she wrote in his </a:t>
            </a:r>
            <a:r>
              <a:rPr lang="en-US" sz="1600" dirty="0" err="1" smtClean="0">
                <a:solidFill>
                  <a:schemeClr val="tx1"/>
                </a:solidFill>
              </a:rPr>
              <a:t>honour</a:t>
            </a:r>
            <a:r>
              <a:rPr lang="en-US" sz="1600" dirty="0" smtClean="0">
                <a:solidFill>
                  <a:schemeClr val="tx1"/>
                </a:solidFill>
              </a:rPr>
              <a:t>. Despite this, many white people found it hard to believe that a Black woman could be so intelligent as to write poetry. As a result, Wheatley had to defend herself in court by proving she actually wrote her own poetry. Some critics cite Wheatley's successful defense as the first recognition of African American literature.</a:t>
            </a:r>
          </a:p>
          <a:p>
            <a:pPr algn="l"/>
            <a:r>
              <a:rPr lang="en-US" sz="1600" dirty="0" smtClean="0">
                <a:solidFill>
                  <a:schemeClr val="tx1"/>
                </a:solidFill>
              </a:rPr>
              <a:t>Another early African American author was Jupiter </a:t>
            </a:r>
            <a:r>
              <a:rPr lang="en-US" sz="1600" dirty="0" err="1" smtClean="0">
                <a:solidFill>
                  <a:schemeClr val="tx1"/>
                </a:solidFill>
              </a:rPr>
              <a:t>Hammon</a:t>
            </a:r>
            <a:r>
              <a:rPr lang="en-US" sz="1600" dirty="0" smtClean="0">
                <a:solidFill>
                  <a:schemeClr val="tx1"/>
                </a:solidFill>
              </a:rPr>
              <a:t> (1711–1806?). </a:t>
            </a:r>
            <a:r>
              <a:rPr lang="en-US" sz="1600" dirty="0" err="1" smtClean="0">
                <a:solidFill>
                  <a:schemeClr val="tx1"/>
                </a:solidFill>
              </a:rPr>
              <a:t>Hammon</a:t>
            </a:r>
            <a:r>
              <a:rPr lang="en-US" sz="1600" dirty="0" smtClean="0">
                <a:solidFill>
                  <a:schemeClr val="tx1"/>
                </a:solidFill>
              </a:rPr>
              <a:t>, considered the first published Black writer in America, published his poem "An Evening Thought: Salvation by Christ with Penitential Cries" as a broadside in early 1761. In 1778 he wrote an ode to </a:t>
            </a:r>
            <a:r>
              <a:rPr lang="en-US" sz="1600" dirty="0" err="1" smtClean="0">
                <a:solidFill>
                  <a:schemeClr val="tx1"/>
                </a:solidFill>
              </a:rPr>
              <a:t>Phillis</a:t>
            </a:r>
            <a:r>
              <a:rPr lang="en-US" sz="1600" dirty="0" smtClean="0">
                <a:solidFill>
                  <a:schemeClr val="tx1"/>
                </a:solidFill>
              </a:rPr>
              <a:t> Wheatley, in which he discussed their shared humanity and common bonds. In 1786, </a:t>
            </a:r>
            <a:r>
              <a:rPr lang="en-US" sz="1600" dirty="0" err="1" smtClean="0">
                <a:solidFill>
                  <a:schemeClr val="tx1"/>
                </a:solidFill>
              </a:rPr>
              <a:t>Hammon</a:t>
            </a:r>
            <a:r>
              <a:rPr lang="en-US" sz="1600" dirty="0" smtClean="0">
                <a:solidFill>
                  <a:schemeClr val="tx1"/>
                </a:solidFill>
              </a:rPr>
              <a:t> gave his well-known Address to the Negroes of the State of New York. </a:t>
            </a:r>
            <a:r>
              <a:rPr lang="en-US" sz="1600" dirty="0" err="1" smtClean="0">
                <a:solidFill>
                  <a:schemeClr val="tx1"/>
                </a:solidFill>
              </a:rPr>
              <a:t>Hammon</a:t>
            </a:r>
            <a:r>
              <a:rPr lang="en-US" sz="1600" dirty="0" smtClean="0">
                <a:solidFill>
                  <a:schemeClr val="tx1"/>
                </a:solidFill>
              </a:rPr>
              <a:t> wrote the speech at age seventy-six after a lifetime of </a:t>
            </a:r>
            <a:r>
              <a:rPr lang="en-US" sz="1600" dirty="0" smtClean="0">
                <a:solidFill>
                  <a:schemeClr val="tx1"/>
                </a:solidFill>
                <a:hlinkClick r:id="rId5" tooltip="Slavery"/>
              </a:rPr>
              <a:t>slavery</a:t>
            </a:r>
            <a:r>
              <a:rPr lang="en-US" sz="1600" dirty="0" smtClean="0">
                <a:solidFill>
                  <a:schemeClr val="tx1"/>
                </a:solidFill>
              </a:rPr>
              <a:t> and it contains his famous quote, "If we should ever get to Heaven, we shall find nobody to reproach us for being black, or for being slaves." </a:t>
            </a:r>
            <a:r>
              <a:rPr lang="en-US" sz="1600" dirty="0" err="1" smtClean="0">
                <a:solidFill>
                  <a:schemeClr val="tx1"/>
                </a:solidFill>
              </a:rPr>
              <a:t>Hammon's</a:t>
            </a:r>
            <a:r>
              <a:rPr lang="en-US" sz="1600" dirty="0" smtClean="0">
                <a:solidFill>
                  <a:schemeClr val="tx1"/>
                </a:solidFill>
              </a:rPr>
              <a:t> speech also promoted the idea of a gradual emancipation as a way of ending slavery. It is thought that </a:t>
            </a:r>
            <a:r>
              <a:rPr lang="en-US" sz="1600" dirty="0" err="1" smtClean="0">
                <a:solidFill>
                  <a:schemeClr val="tx1"/>
                </a:solidFill>
              </a:rPr>
              <a:t>Hammon</a:t>
            </a:r>
            <a:r>
              <a:rPr lang="en-US" sz="1600" dirty="0" smtClean="0">
                <a:solidFill>
                  <a:schemeClr val="tx1"/>
                </a:solidFill>
              </a:rPr>
              <a:t> stated this plan because he knew that slavery was so entrenched in American society that an immediate emancipation of all slaves would be difficult to achieve. </a:t>
            </a:r>
            <a:r>
              <a:rPr lang="en-US" sz="1600" dirty="0" err="1" smtClean="0">
                <a:solidFill>
                  <a:schemeClr val="tx1"/>
                </a:solidFill>
              </a:rPr>
              <a:t>Hammon</a:t>
            </a:r>
            <a:r>
              <a:rPr lang="en-US" sz="1600" dirty="0" smtClean="0">
                <a:solidFill>
                  <a:schemeClr val="tx1"/>
                </a:solidFill>
              </a:rPr>
              <a:t> apparently remained a slave until his death. His speech was later reprinted by several groups opposed to slavery.</a:t>
            </a:r>
          </a:p>
          <a:p>
            <a:pPr algn="l"/>
            <a:r>
              <a:rPr lang="en-US" sz="1600" dirty="0" smtClean="0">
                <a:solidFill>
                  <a:schemeClr val="tx1"/>
                </a:solidFill>
              </a:rPr>
              <a:t>William Wells Brown (1814–84) and Victor </a:t>
            </a:r>
            <a:r>
              <a:rPr lang="en-US" sz="1600" dirty="0" err="1" smtClean="0">
                <a:solidFill>
                  <a:schemeClr val="tx1"/>
                </a:solidFill>
              </a:rPr>
              <a:t>Séjour</a:t>
            </a:r>
            <a:r>
              <a:rPr lang="en-US" sz="1600" dirty="0" smtClean="0">
                <a:solidFill>
                  <a:schemeClr val="tx1"/>
                </a:solidFill>
              </a:rPr>
              <a:t> (1817–74) produced the earliest works of fiction by African American writers. </a:t>
            </a:r>
            <a:r>
              <a:rPr lang="en-US" sz="1600" dirty="0" err="1" smtClean="0">
                <a:solidFill>
                  <a:schemeClr val="tx1"/>
                </a:solidFill>
              </a:rPr>
              <a:t>Séjour</a:t>
            </a:r>
            <a:r>
              <a:rPr lang="en-US" sz="1600" dirty="0" smtClean="0">
                <a:solidFill>
                  <a:schemeClr val="tx1"/>
                </a:solidFill>
              </a:rPr>
              <a:t> was born free in New Orleans and moved to </a:t>
            </a:r>
            <a:r>
              <a:rPr lang="en-US" sz="1600" dirty="0" smtClean="0">
                <a:solidFill>
                  <a:schemeClr val="tx1"/>
                </a:solidFill>
                <a:hlinkClick r:id="rId7" tooltip="France"/>
              </a:rPr>
              <a:t>France</a:t>
            </a:r>
            <a:r>
              <a:rPr lang="en-US" sz="1600" dirty="0" smtClean="0">
                <a:solidFill>
                  <a:schemeClr val="tx1"/>
                </a:solidFill>
              </a:rPr>
              <a:t> at the age of 19. There he published his short story " Le </a:t>
            </a:r>
            <a:r>
              <a:rPr lang="en-US" sz="1600" dirty="0" err="1" smtClean="0">
                <a:solidFill>
                  <a:schemeClr val="tx1"/>
                </a:solidFill>
              </a:rPr>
              <a:t>Mulâtre</a:t>
            </a:r>
            <a:r>
              <a:rPr lang="en-US" sz="1600" dirty="0" smtClean="0">
                <a:solidFill>
                  <a:schemeClr val="tx1"/>
                </a:solidFill>
              </a:rPr>
              <a:t>" ("The Mulatto") in 1837; the story represents the first known fiction by an African American, but written in </a:t>
            </a:r>
            <a:r>
              <a:rPr lang="en-US" sz="1600" dirty="0" smtClean="0">
                <a:solidFill>
                  <a:schemeClr val="tx1"/>
                </a:solidFill>
                <a:hlinkClick r:id="rId8" tooltip="French language"/>
              </a:rPr>
              <a:t>French</a:t>
            </a:r>
            <a:r>
              <a:rPr lang="en-US" sz="1600" dirty="0" smtClean="0">
                <a:solidFill>
                  <a:schemeClr val="tx1"/>
                </a:solidFill>
              </a:rPr>
              <a:t> and published in a French journal, it had apparently no influence on later American literature. </a:t>
            </a:r>
            <a:r>
              <a:rPr lang="en-US" sz="1600" dirty="0" err="1" smtClean="0">
                <a:solidFill>
                  <a:schemeClr val="tx1"/>
                </a:solidFill>
              </a:rPr>
              <a:t>Séjour</a:t>
            </a:r>
            <a:r>
              <a:rPr lang="en-US" sz="1600" dirty="0" smtClean="0">
                <a:solidFill>
                  <a:schemeClr val="tx1"/>
                </a:solidFill>
              </a:rPr>
              <a:t> never returned to African American themes in his subsequent works. Brown, on the other hand, was a prominent abolitionist, lecturer, novelist, playwright, and historian. Born into slavery in the </a:t>
            </a:r>
            <a:r>
              <a:rPr lang="en-US" sz="1600" dirty="0" smtClean="0">
                <a:solidFill>
                  <a:schemeClr val="tx1"/>
                </a:solidFill>
                <a:hlinkClick r:id="rId9" tooltip="Southern United States"/>
              </a:rPr>
              <a:t>Southern United States</a:t>
            </a:r>
            <a:r>
              <a:rPr lang="en-US" sz="1600" dirty="0" smtClean="0">
                <a:solidFill>
                  <a:schemeClr val="tx1"/>
                </a:solidFill>
              </a:rPr>
              <a:t>, Brown escaped to the North, where he worked for abolitionist causes and was a prolific writer. Brown wrote what is considered to be the first novel by an African American, </a:t>
            </a:r>
            <a:r>
              <a:rPr lang="en-US" sz="1600" i="1" dirty="0" err="1" smtClean="0">
                <a:solidFill>
                  <a:schemeClr val="tx1"/>
                </a:solidFill>
              </a:rPr>
              <a:t>Clotel</a:t>
            </a:r>
            <a:r>
              <a:rPr lang="en-US" sz="1600" i="1" dirty="0" smtClean="0">
                <a:solidFill>
                  <a:schemeClr val="tx1"/>
                </a:solidFill>
              </a:rPr>
              <a:t>; or, The President's Daughter</a:t>
            </a:r>
            <a:r>
              <a:rPr lang="en-US" sz="1600" dirty="0" smtClean="0">
                <a:solidFill>
                  <a:schemeClr val="tx1"/>
                </a:solidFill>
              </a:rPr>
              <a:t> (1853). The novel is based on what was at that time considered to be a rumor about </a:t>
            </a:r>
            <a:r>
              <a:rPr lang="en-US" sz="1600" dirty="0" smtClean="0">
                <a:solidFill>
                  <a:schemeClr val="tx1"/>
                </a:solidFill>
                <a:hlinkClick r:id="rId10" tooltip="Thomas Jefferson"/>
              </a:rPr>
              <a:t>Thomas Jefferson</a:t>
            </a:r>
            <a:r>
              <a:rPr lang="en-US" sz="1600" dirty="0" smtClean="0">
                <a:solidFill>
                  <a:schemeClr val="tx1"/>
                </a:solidFill>
              </a:rPr>
              <a:t> fathering a daughter with his slave, Sally </a:t>
            </a:r>
            <a:r>
              <a:rPr lang="en-US" sz="1600" dirty="0" err="1" smtClean="0">
                <a:solidFill>
                  <a:schemeClr val="tx1"/>
                </a:solidFill>
              </a:rPr>
              <a:t>Hemings</a:t>
            </a:r>
            <a:r>
              <a:rPr lang="en-US" sz="1600" dirty="0" smtClean="0">
                <a:solidFill>
                  <a:schemeClr val="tx1"/>
                </a:solidFill>
              </a:rPr>
              <a:t>.</a:t>
            </a:r>
            <a:endParaRPr lang="en-US" sz="1600" dirty="0" smtClean="0">
              <a:solidFill>
                <a:schemeClr val="tx1"/>
              </a:solidFill>
            </a:endParaRPr>
          </a:p>
        </p:txBody>
      </p:sp>
    </p:spTree>
    <p:extLst>
      <p:ext uri="{BB962C8B-B14F-4D97-AF65-F5344CB8AC3E}">
        <p14:creationId xmlns="" xmlns:p14="http://schemas.microsoft.com/office/powerpoint/2010/main" val="21060020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 xmlns:a16="http://schemas.microsoft.com/office/drawing/2014/main" id="{EE9FC7A4-E746-452A-3F85-2E299C1B5E6E}"/>
              </a:ext>
            </a:extLst>
          </p:cNvPr>
          <p:cNvSpPr>
            <a:spLocks noGrp="1"/>
          </p:cNvSpPr>
          <p:nvPr>
            <p:ph type="subTitle" idx="1"/>
          </p:nvPr>
        </p:nvSpPr>
        <p:spPr>
          <a:xfrm rot="10800000" flipV="1">
            <a:off x="0" y="0"/>
            <a:ext cx="11811000" cy="6858000"/>
          </a:xfrm>
        </p:spPr>
        <p:txBody>
          <a:bodyPr>
            <a:noAutofit/>
          </a:bodyPr>
          <a:lstStyle/>
          <a:p>
            <a:pPr algn="l"/>
            <a:r>
              <a:rPr lang="en-US" sz="1800" b="1" dirty="0" smtClean="0">
                <a:solidFill>
                  <a:schemeClr val="tx1"/>
                </a:solidFill>
              </a:rPr>
              <a:t>Slave narratives</a:t>
            </a:r>
            <a:endParaRPr lang="en-US" sz="1800" dirty="0" smtClean="0">
              <a:solidFill>
                <a:schemeClr val="tx1"/>
              </a:solidFill>
            </a:endParaRPr>
          </a:p>
          <a:p>
            <a:pPr algn="l"/>
            <a:r>
              <a:rPr lang="en-US" sz="1800" dirty="0" smtClean="0">
                <a:solidFill>
                  <a:schemeClr val="tx1"/>
                </a:solidFill>
              </a:rPr>
              <a:t>A subgenre of African American literature which began in the middle of the 19th century is the slave narrative. At the time, the controversy over </a:t>
            </a:r>
            <a:r>
              <a:rPr lang="en-US" sz="1800" dirty="0" smtClean="0">
                <a:solidFill>
                  <a:schemeClr val="tx1"/>
                </a:solidFill>
                <a:hlinkClick r:id="rId2" tooltip="Slavery"/>
              </a:rPr>
              <a:t>slavery</a:t>
            </a:r>
            <a:r>
              <a:rPr lang="en-US" sz="1800" dirty="0" smtClean="0">
                <a:solidFill>
                  <a:schemeClr val="tx1"/>
                </a:solidFill>
              </a:rPr>
              <a:t> led to impassioned literature on both sides of the issue, with books like Uncle Tom's Cabin (1852) representing the abolitionist view of the evils of slavery, while the so-called Anti-Tom literature by white, southern writers like William Gilmore Simms represented the pro-slavery viewpoint.</a:t>
            </a:r>
          </a:p>
          <a:p>
            <a:pPr algn="l"/>
            <a:r>
              <a:rPr lang="en-US" sz="1800" dirty="0" smtClean="0">
                <a:solidFill>
                  <a:schemeClr val="tx1"/>
                </a:solidFill>
              </a:rPr>
              <a:t>To present the true reality of slavery, a number of former slaves such as Harriet Jacobs and </a:t>
            </a:r>
            <a:r>
              <a:rPr lang="en-US" sz="1800" dirty="0" smtClean="0">
                <a:solidFill>
                  <a:schemeClr val="tx1"/>
                </a:solidFill>
                <a:hlinkClick r:id="rId3" tooltip="Frederick Douglass"/>
              </a:rPr>
              <a:t>Frederick Douglass</a:t>
            </a:r>
            <a:r>
              <a:rPr lang="en-US" sz="1800" dirty="0" smtClean="0">
                <a:solidFill>
                  <a:schemeClr val="tx1"/>
                </a:solidFill>
              </a:rPr>
              <a:t> wrote slave narratives, which soon became a mainstay of African American literature. Some six thousand former slaves from </a:t>
            </a:r>
            <a:r>
              <a:rPr lang="en-US" sz="1800" dirty="0" smtClean="0">
                <a:solidFill>
                  <a:schemeClr val="tx1"/>
                </a:solidFill>
                <a:hlinkClick r:id="rId4" tooltip="North America"/>
              </a:rPr>
              <a:t>North America</a:t>
            </a:r>
            <a:r>
              <a:rPr lang="en-US" sz="1800" dirty="0" smtClean="0">
                <a:solidFill>
                  <a:schemeClr val="tx1"/>
                </a:solidFill>
              </a:rPr>
              <a:t> and the Caribbean wrote accounts of their lives, with about 150 of these published as separate books or pamphlets.</a:t>
            </a:r>
          </a:p>
          <a:p>
            <a:pPr algn="l"/>
            <a:r>
              <a:rPr lang="en-US" sz="1800" dirty="0" smtClean="0">
                <a:solidFill>
                  <a:schemeClr val="tx1"/>
                </a:solidFill>
              </a:rPr>
              <a:t>Slave narratives can be broadly categorized into three distinct forms: tales of religious redemption, tales to inspire the abolitionist struggle, and tales of progress. The tales written to inspire the abolitionist struggle are the most famous because they tend to have a strong autobiographical motif. Many of them are now recognized as the most literary of all 19th-century writings by African Americans, with two of the best-known being Frederick Douglass's autobiography and </a:t>
            </a:r>
            <a:r>
              <a:rPr lang="en-US" sz="1800" i="1" dirty="0" smtClean="0">
                <a:solidFill>
                  <a:schemeClr val="tx1"/>
                </a:solidFill>
              </a:rPr>
              <a:t>Incidents in the Life of a Slave Girl</a:t>
            </a:r>
            <a:r>
              <a:rPr lang="en-US" sz="1800" dirty="0" smtClean="0">
                <a:solidFill>
                  <a:schemeClr val="tx1"/>
                </a:solidFill>
              </a:rPr>
              <a:t> by Harriet Jacobs (1861).</a:t>
            </a:r>
          </a:p>
          <a:p>
            <a:pPr algn="l"/>
            <a:r>
              <a:rPr lang="en-US" sz="1800" b="1" dirty="0" smtClean="0">
                <a:solidFill>
                  <a:schemeClr val="tx1"/>
                </a:solidFill>
              </a:rPr>
              <a:t>Frederick </a:t>
            </a:r>
            <a:r>
              <a:rPr lang="en-US" sz="1800" b="1" dirty="0" smtClean="0">
                <a:solidFill>
                  <a:schemeClr val="tx1"/>
                </a:solidFill>
              </a:rPr>
              <a:t>Douglass</a:t>
            </a:r>
            <a:endParaRPr lang="en-US" sz="1800" dirty="0" smtClean="0">
              <a:solidFill>
                <a:schemeClr val="tx1"/>
              </a:solidFill>
            </a:endParaRPr>
          </a:p>
          <a:p>
            <a:pPr algn="l"/>
            <a:r>
              <a:rPr lang="en-US" sz="1800" dirty="0" smtClean="0">
                <a:solidFill>
                  <a:schemeClr val="tx1"/>
                </a:solidFill>
              </a:rPr>
              <a:t>While Frederick Douglass (c. 1818–95) first came to public attention as an orator and as the author of his autobiographical slave narrative, he eventually became the most prominent African American of his time and one of the most influential lecturers and authors in American history.</a:t>
            </a:r>
          </a:p>
          <a:p>
            <a:pPr algn="l"/>
            <a:r>
              <a:rPr lang="en-US" sz="1800" dirty="0" smtClean="0">
                <a:solidFill>
                  <a:schemeClr val="tx1"/>
                </a:solidFill>
              </a:rPr>
              <a:t>Born into slavery in Maryland, Douglass eventually escaped and worked for numerous abolitionist causes. He also edited a number of newspapers. Douglass' best-known work is his autobiography, </a:t>
            </a:r>
            <a:r>
              <a:rPr lang="en-US" sz="1800" i="1" dirty="0" smtClean="0">
                <a:solidFill>
                  <a:schemeClr val="tx1"/>
                </a:solidFill>
              </a:rPr>
              <a:t>Narrative of the Life of Frederick Douglass, an American Slave</a:t>
            </a:r>
            <a:r>
              <a:rPr lang="en-US" sz="1800" dirty="0" smtClean="0">
                <a:solidFill>
                  <a:schemeClr val="tx1"/>
                </a:solidFill>
              </a:rPr>
              <a:t>, which was published in 1845. At the time some critics attacked the book, not believing that a black man could have written such an eloquent work. Despite this, the book was an immediate bestseller.</a:t>
            </a:r>
          </a:p>
          <a:p>
            <a:pPr algn="l"/>
            <a:r>
              <a:rPr lang="en-US" sz="1800" dirty="0" smtClean="0">
                <a:solidFill>
                  <a:schemeClr val="tx1"/>
                </a:solidFill>
              </a:rPr>
              <a:t>Douglas later revised and expanded his autobiography, which was republished as </a:t>
            </a:r>
            <a:r>
              <a:rPr lang="en-US" sz="1800" i="1" dirty="0" smtClean="0">
                <a:solidFill>
                  <a:schemeClr val="tx1"/>
                </a:solidFill>
              </a:rPr>
              <a:t>My Bondage and My Freedom</a:t>
            </a:r>
            <a:r>
              <a:rPr lang="en-US" sz="1800" dirty="0" smtClean="0">
                <a:solidFill>
                  <a:schemeClr val="tx1"/>
                </a:solidFill>
              </a:rPr>
              <a:t> (1855). In addition to serving in a number of political posts during his life, he also wrote numerous influential articles and essays.</a:t>
            </a:r>
            <a:endParaRPr lang="en-US" sz="1800" dirty="0">
              <a:solidFill>
                <a:schemeClr val="tx1"/>
              </a:solidFill>
            </a:endParaRPr>
          </a:p>
        </p:txBody>
      </p:sp>
    </p:spTree>
    <p:extLst>
      <p:ext uri="{BB962C8B-B14F-4D97-AF65-F5344CB8AC3E}">
        <p14:creationId xmlns="" xmlns:p14="http://schemas.microsoft.com/office/powerpoint/2010/main" val="2106002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 xmlns:a16="http://schemas.microsoft.com/office/drawing/2014/main" id="{EE9FC7A4-E746-452A-3F85-2E299C1B5E6E}"/>
              </a:ext>
            </a:extLst>
          </p:cNvPr>
          <p:cNvSpPr>
            <a:spLocks noGrp="1"/>
          </p:cNvSpPr>
          <p:nvPr>
            <p:ph type="subTitle" idx="1"/>
          </p:nvPr>
        </p:nvSpPr>
        <p:spPr>
          <a:xfrm rot="10800000" flipV="1">
            <a:off x="0" y="0"/>
            <a:ext cx="11811000" cy="6858000"/>
          </a:xfrm>
        </p:spPr>
        <p:txBody>
          <a:bodyPr>
            <a:noAutofit/>
          </a:bodyPr>
          <a:lstStyle/>
          <a:p>
            <a:pPr algn="l"/>
            <a:r>
              <a:rPr lang="en-US" sz="2000" b="1" dirty="0" smtClean="0">
                <a:solidFill>
                  <a:schemeClr val="tx1"/>
                </a:solidFill>
              </a:rPr>
              <a:t>Post-slavery era</a:t>
            </a:r>
            <a:endParaRPr lang="en-US" sz="2000" dirty="0" smtClean="0">
              <a:solidFill>
                <a:schemeClr val="tx1"/>
              </a:solidFill>
            </a:endParaRPr>
          </a:p>
          <a:p>
            <a:pPr algn="l"/>
            <a:r>
              <a:rPr lang="en-US" sz="2000" dirty="0" smtClean="0">
                <a:solidFill>
                  <a:schemeClr val="tx1"/>
                </a:solidFill>
              </a:rPr>
              <a:t>After the end of slavery and the American Civil War, a number of African American authors continued to write nonfiction works about the condition of African Americans in the country.</a:t>
            </a:r>
          </a:p>
          <a:p>
            <a:pPr algn="l"/>
            <a:r>
              <a:rPr lang="en-US" sz="2000" dirty="0" smtClean="0">
                <a:solidFill>
                  <a:schemeClr val="tx1"/>
                </a:solidFill>
              </a:rPr>
              <a:t>Among the most prominent of these writers is W.E.B. Du Bois (1868–1963), one of the original founders of the NAACP. At the turn of the century, Du Bois published a highly influential collection of essays titled The Souls of Black Folk. The book's essays on race were groundbreaking and drew from </a:t>
            </a:r>
            <a:r>
              <a:rPr lang="en-US" sz="2000" dirty="0" err="1" smtClean="0">
                <a:solidFill>
                  <a:schemeClr val="tx1"/>
                </a:solidFill>
              </a:rPr>
              <a:t>DuBois's</a:t>
            </a:r>
            <a:r>
              <a:rPr lang="en-US" sz="2000" dirty="0" smtClean="0">
                <a:solidFill>
                  <a:schemeClr val="tx1"/>
                </a:solidFill>
              </a:rPr>
              <a:t> personal experiences to describe how African Americans lived in American society. The book contains Du </a:t>
            </a:r>
            <a:r>
              <a:rPr lang="en-US" sz="2000" dirty="0" err="1" smtClean="0">
                <a:solidFill>
                  <a:schemeClr val="tx1"/>
                </a:solidFill>
              </a:rPr>
              <a:t>Bois's</a:t>
            </a:r>
            <a:r>
              <a:rPr lang="en-US" sz="2000" dirty="0" smtClean="0">
                <a:solidFill>
                  <a:schemeClr val="tx1"/>
                </a:solidFill>
              </a:rPr>
              <a:t> famous quote: "The problem of the twentieth century is the problem of the </a:t>
            </a:r>
            <a:r>
              <a:rPr lang="en-US" sz="2000" dirty="0" err="1" smtClean="0">
                <a:solidFill>
                  <a:schemeClr val="tx1"/>
                </a:solidFill>
              </a:rPr>
              <a:t>colour</a:t>
            </a:r>
            <a:r>
              <a:rPr lang="en-US" sz="2000" dirty="0" smtClean="0">
                <a:solidFill>
                  <a:schemeClr val="tx1"/>
                </a:solidFill>
              </a:rPr>
              <a:t>-line." Du Bois believed that African Americans should, because of their common interests, work together to battle prejudice and inequity.</a:t>
            </a:r>
          </a:p>
          <a:p>
            <a:pPr algn="l"/>
            <a:r>
              <a:rPr lang="en-US" sz="2000" dirty="0" smtClean="0">
                <a:solidFill>
                  <a:schemeClr val="tx1"/>
                </a:solidFill>
              </a:rPr>
              <a:t>Another prominent author of this time period is Booker T. Washington (1856–1915), who in many ways represented opposite views from Du Bois. Washington was an educator and the founder of the Tuskegee Institute, a Black college in Alabama. Among his published works are </a:t>
            </a:r>
            <a:r>
              <a:rPr lang="en-US" sz="2000" i="1" dirty="0" smtClean="0">
                <a:solidFill>
                  <a:schemeClr val="tx1"/>
                </a:solidFill>
              </a:rPr>
              <a:t>Up From Slavery</a:t>
            </a:r>
            <a:r>
              <a:rPr lang="en-US" sz="2000" dirty="0" smtClean="0">
                <a:solidFill>
                  <a:schemeClr val="tx1"/>
                </a:solidFill>
              </a:rPr>
              <a:t> (1901), </a:t>
            </a:r>
            <a:r>
              <a:rPr lang="en-US" sz="2000" i="1" dirty="0" smtClean="0">
                <a:solidFill>
                  <a:schemeClr val="tx1"/>
                </a:solidFill>
              </a:rPr>
              <a:t>The Future of the American Negro</a:t>
            </a:r>
            <a:r>
              <a:rPr lang="en-US" sz="2000" dirty="0" smtClean="0">
                <a:solidFill>
                  <a:schemeClr val="tx1"/>
                </a:solidFill>
              </a:rPr>
              <a:t> (1899), </a:t>
            </a:r>
            <a:r>
              <a:rPr lang="en-US" sz="2000" i="1" dirty="0" smtClean="0">
                <a:solidFill>
                  <a:schemeClr val="tx1"/>
                </a:solidFill>
              </a:rPr>
              <a:t>Tuskegee and Its People</a:t>
            </a:r>
            <a:r>
              <a:rPr lang="en-US" sz="2000" dirty="0" smtClean="0">
                <a:solidFill>
                  <a:schemeClr val="tx1"/>
                </a:solidFill>
              </a:rPr>
              <a:t> (1905), and </a:t>
            </a:r>
            <a:r>
              <a:rPr lang="en-US" sz="2000" i="1" dirty="0" smtClean="0">
                <a:solidFill>
                  <a:schemeClr val="tx1"/>
                </a:solidFill>
              </a:rPr>
              <a:t>My Larger Education</a:t>
            </a:r>
            <a:r>
              <a:rPr lang="en-US" sz="2000" dirty="0" smtClean="0">
                <a:solidFill>
                  <a:schemeClr val="tx1"/>
                </a:solidFill>
              </a:rPr>
              <a:t> (1911). In contrast to Du Bois, who adopted a more confrontational attitude toward ending racial strife in America, Washington believed that Blacks should first lift themselves up and prove themselves the equal of whites before asking for an end to racism. While this viewpoint was popular among some Blacks (and many whites) at the time, Washington's political views would later fall out of fashion.</a:t>
            </a:r>
          </a:p>
          <a:p>
            <a:pPr algn="l"/>
            <a:r>
              <a:rPr lang="en-US" sz="2000" dirty="0" smtClean="0">
                <a:solidFill>
                  <a:schemeClr val="tx1"/>
                </a:solidFill>
              </a:rPr>
              <a:t>A third writer who gained attention during this period in the US, though not American, was the </a:t>
            </a:r>
            <a:r>
              <a:rPr lang="en-US" sz="2000" dirty="0" smtClean="0">
                <a:solidFill>
                  <a:schemeClr val="tx1"/>
                </a:solidFill>
                <a:hlinkClick r:id="rId2" tooltip="Jamaica"/>
              </a:rPr>
              <a:t>Jamaican</a:t>
            </a:r>
            <a:r>
              <a:rPr lang="en-US" sz="2000" dirty="0" smtClean="0">
                <a:solidFill>
                  <a:schemeClr val="tx1"/>
                </a:solidFill>
              </a:rPr>
              <a:t> Marcus Garvey (1887–1940), a publisher, journalist, and crusader for Black </a:t>
            </a:r>
            <a:r>
              <a:rPr lang="en-US" sz="2000" dirty="0" smtClean="0">
                <a:solidFill>
                  <a:schemeClr val="tx1"/>
                </a:solidFill>
                <a:hlinkClick r:id="rId3" tooltip="Nationalism"/>
              </a:rPr>
              <a:t>nationalism</a:t>
            </a:r>
            <a:r>
              <a:rPr lang="en-US" sz="2000" dirty="0" smtClean="0">
                <a:solidFill>
                  <a:schemeClr val="tx1"/>
                </a:solidFill>
              </a:rPr>
              <a:t>. He is best known as a champion of Black nationalism and the "back-to-Africa" movement, which encouraged people of African ancestry to return to their ancestral homeland. He wrote a number of essays and nonfiction books</a:t>
            </a:r>
            <a:r>
              <a:rPr lang="en-US" sz="2000" dirty="0" smtClean="0">
                <a:solidFill>
                  <a:schemeClr val="tx1"/>
                </a:solidFill>
              </a:rPr>
              <a:t>.</a:t>
            </a:r>
            <a:endParaRPr lang="en-US" sz="2000" dirty="0" smtClean="0">
              <a:solidFill>
                <a:schemeClr val="tx1"/>
              </a:solidFill>
            </a:endParaRPr>
          </a:p>
        </p:txBody>
      </p:sp>
    </p:spTree>
    <p:extLst>
      <p:ext uri="{BB962C8B-B14F-4D97-AF65-F5344CB8AC3E}">
        <p14:creationId xmlns="" xmlns:p14="http://schemas.microsoft.com/office/powerpoint/2010/main" val="21060020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BF16A94-5DED-C2FC-E633-B3608851E6D0}"/>
              </a:ext>
            </a:extLst>
          </p:cNvPr>
          <p:cNvSpPr>
            <a:spLocks noGrp="1"/>
          </p:cNvSpPr>
          <p:nvPr>
            <p:ph type="subTitle" idx="1"/>
          </p:nvPr>
        </p:nvSpPr>
        <p:spPr>
          <a:xfrm>
            <a:off x="304800" y="1524000"/>
            <a:ext cx="11887200" cy="5029200"/>
          </a:xfrm>
        </p:spPr>
        <p:txBody>
          <a:bodyPr>
            <a:normAutofit/>
          </a:bodyPr>
          <a:lstStyle/>
          <a:p>
            <a:r>
              <a:rPr lang="en-US" sz="2800" dirty="0" smtClean="0"/>
              <a:t/>
            </a:r>
            <a:br>
              <a:rPr lang="en-US" sz="2800" dirty="0" smtClean="0"/>
            </a:br>
            <a:endParaRPr lang="en-US" sz="2700" dirty="0">
              <a:solidFill>
                <a:schemeClr val="tx1"/>
              </a:solidFill>
              <a:latin typeface="+mj-lt"/>
              <a:ea typeface="+mj-ea"/>
              <a:cs typeface="+mj-cs"/>
            </a:endParaRPr>
          </a:p>
        </p:txBody>
      </p:sp>
      <p:sp>
        <p:nvSpPr>
          <p:cNvPr id="4" name="Title 3"/>
          <p:cNvSpPr>
            <a:spLocks noGrp="1"/>
          </p:cNvSpPr>
          <p:nvPr>
            <p:ph type="ctrTitle"/>
          </p:nvPr>
        </p:nvSpPr>
        <p:spPr>
          <a:xfrm>
            <a:off x="533400" y="1371600"/>
            <a:ext cx="10363200" cy="4038600"/>
          </a:xfrm>
        </p:spPr>
        <p:txBody>
          <a:bodyPr>
            <a:noAutofit/>
          </a:bodyPr>
          <a:lstStyle/>
          <a:p>
            <a:pPr algn="l"/>
            <a:r>
              <a:rPr lang="en-US" sz="2400" dirty="0" smtClean="0"/>
              <a:t> </a:t>
            </a:r>
            <a:r>
              <a:rPr lang="en-US" sz="2400" b="1" dirty="0" smtClean="0"/>
              <a:t>Conclusion:-</a:t>
            </a:r>
            <a:r>
              <a:rPr lang="en-US" sz="2400" dirty="0" smtClean="0"/>
              <a:t/>
            </a:r>
            <a:br>
              <a:rPr lang="en-US" sz="2400" dirty="0" smtClean="0"/>
            </a:br>
            <a:r>
              <a:rPr lang="en-US" sz="2400" dirty="0" smtClean="0"/>
              <a:t>I</a:t>
            </a:r>
            <a:r>
              <a:rPr lang="en-US" sz="2400" dirty="0" smtClean="0"/>
              <a:t>n </a:t>
            </a:r>
            <a:r>
              <a:rPr lang="en-US" sz="2400" dirty="0" smtClean="0"/>
              <a:t>the article "Mechanisms of Disease: African-American Women Writers, Social Pathologies, and the Limits of Medicine" (1994), Ann </a:t>
            </a:r>
            <a:r>
              <a:rPr lang="en-US" sz="2400" dirty="0" err="1" smtClean="0"/>
              <a:t>Folwell</a:t>
            </a:r>
            <a:r>
              <a:rPr lang="en-US" sz="2400" dirty="0" smtClean="0"/>
              <a:t> Stanford argues that novels by African-American women writers Toni Cade </a:t>
            </a:r>
            <a:r>
              <a:rPr lang="en-US" sz="2400" dirty="0" err="1" smtClean="0"/>
              <a:t>Bambara</a:t>
            </a:r>
            <a:r>
              <a:rPr lang="en-US" sz="2400" dirty="0" smtClean="0"/>
              <a:t>, </a:t>
            </a:r>
            <a:r>
              <a:rPr lang="en-US" sz="2400" dirty="0" err="1" smtClean="0"/>
              <a:t>Paule</a:t>
            </a:r>
            <a:r>
              <a:rPr lang="en-US" sz="2400" dirty="0" smtClean="0"/>
              <a:t> Marshall, and Gloria Naylor offer a feminist critique of the biomedical model of health that reveals the important role of the social (racist, classist, sexist) contexts in which bodies function.</a:t>
            </a:r>
            <a:r>
              <a:rPr lang="en-US" sz="2400" dirty="0" smtClean="0"/>
              <a:t/>
            </a:r>
            <a:br>
              <a:rPr lang="en-US" sz="2400" dirty="0" smtClean="0"/>
            </a:br>
            <a:endParaRPr lang="en-US" sz="2400" b="1" dirty="0"/>
          </a:p>
        </p:txBody>
      </p:sp>
    </p:spTree>
    <p:extLst>
      <p:ext uri="{BB962C8B-B14F-4D97-AF65-F5344CB8AC3E}">
        <p14:creationId xmlns="" xmlns:p14="http://schemas.microsoft.com/office/powerpoint/2010/main" val="995314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TotalTime>
  <Words>107</Words>
  <Application>Microsoft Office PowerPoint</Application>
  <PresentationFormat>Custom</PresentationFormat>
  <Paragraphs>32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WEL  - COME</vt:lpstr>
      <vt:lpstr>    B.A. Part-III (2021-22)  Special English Literatures In English   A Presentation  By  Prof.Imam Shaikh on  Characteristics of  Afro-American Drama </vt:lpstr>
      <vt:lpstr>Introduction:–   African-American Drama The history of African-American theater and performance has been tied to the social and cultural circumstances of African-American existence. Because of the particular historical conditions of African-American life, the representation of African Americans on stage has contained profound political, social, and cultural meanings, impacts, and effects. </vt:lpstr>
      <vt:lpstr>Slide 4</vt:lpstr>
      <vt:lpstr>Slide 5</vt:lpstr>
      <vt:lpstr>Slide 6</vt:lpstr>
      <vt:lpstr>Slide 7</vt:lpstr>
      <vt:lpstr> Conclusion:- In the article "Mechanisms of Disease: African-American Women Writers, Social Pathologies, and the Limits of Medicine" (1994), Ann Folwell Stanford argues that novels by African-American women writers Toni Cade Bambara, Paule Marshall, and Gloria Naylor offer a feminist critique of the biomedical model of health that reveals the important role of the social (racist, classist, sexist) contexts in which bodies function.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  - comE</dc:title>
  <dc:creator>mohinidalvi24@gmail.com</dc:creator>
  <cp:lastModifiedBy>Imtiyaz Patel</cp:lastModifiedBy>
  <cp:revision>53</cp:revision>
  <dcterms:created xsi:type="dcterms:W3CDTF">2022-05-11T02:18:21Z</dcterms:created>
  <dcterms:modified xsi:type="dcterms:W3CDTF">2023-04-26T10:42:32Z</dcterms:modified>
</cp:coreProperties>
</file>