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5" r:id="rId4"/>
    <p:sldId id="261"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DBA85CF-16C6-4730-9373-172352CA0868}"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386E3-4B7F-411E-9A7F-852CB72D0C23}"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DBA85CF-16C6-4730-9373-172352CA0868}"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386E3-4B7F-411E-9A7F-852CB72D0C23}"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DBA85CF-16C6-4730-9373-172352CA0868}"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386E3-4B7F-411E-9A7F-852CB72D0C23}"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DBA85CF-16C6-4730-9373-172352CA0868}"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386E3-4B7F-411E-9A7F-852CB72D0C23}"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BA85CF-16C6-4730-9373-172352CA0868}"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386E3-4B7F-411E-9A7F-852CB72D0C23}"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DBA85CF-16C6-4730-9373-172352CA0868}" type="datetimeFigureOut">
              <a:rPr lang="en-IN" smtClean="0"/>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9D386E3-4B7F-411E-9A7F-852CB72D0C23}"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DBA85CF-16C6-4730-9373-172352CA0868}" type="datetimeFigureOut">
              <a:rPr lang="en-IN" smtClean="0"/>
              <a:t>15-12-2019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9D386E3-4B7F-411E-9A7F-852CB72D0C23}"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DBA85CF-16C6-4730-9373-172352CA0868}" type="datetimeFigureOut">
              <a:rPr lang="en-IN" smtClean="0"/>
              <a:t>15-12-2019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9D386E3-4B7F-411E-9A7F-852CB72D0C23}"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BA85CF-16C6-4730-9373-172352CA0868}" type="datetimeFigureOut">
              <a:rPr lang="en-IN" smtClean="0"/>
              <a:t>15-12-2019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9D386E3-4B7F-411E-9A7F-852CB72D0C23}"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BA85CF-16C6-4730-9373-172352CA0868}" type="datetimeFigureOut">
              <a:rPr lang="en-IN" smtClean="0"/>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9D386E3-4B7F-411E-9A7F-852CB72D0C23}"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BA85CF-16C6-4730-9373-172352CA0868}" type="datetimeFigureOut">
              <a:rPr lang="en-IN" smtClean="0"/>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9D386E3-4B7F-411E-9A7F-852CB72D0C23}"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BA85CF-16C6-4730-9373-172352CA0868}" type="datetimeFigureOut">
              <a:rPr lang="en-IN" smtClean="0"/>
              <a:t>15-12-2019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D386E3-4B7F-411E-9A7F-852CB72D0C23}"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IN"/>
          </a:p>
        </p:txBody>
      </p:sp>
      <p:pic>
        <p:nvPicPr>
          <p:cNvPr id="1026" name="Picture 2" descr="C:\Users\siddi\Desktop\Nikhat Anty data\welcome.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692696"/>
            <a:ext cx="7772400" cy="1470025"/>
          </a:xfrm>
        </p:spPr>
        <p:txBody>
          <a:bodyPr>
            <a:normAutofit fontScale="90000"/>
          </a:bodyPr>
          <a:lstStyle/>
          <a:p>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a:latin typeface="Arial" pitchFamily="34" charset="0"/>
                <a:cs typeface="Arial" pitchFamily="34" charset="0"/>
              </a:rPr>
              <a:t/>
            </a:r>
            <a:br>
              <a:rPr lang="en-IN" sz="2800" b="1" dirty="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Union Education Society’s </a:t>
            </a:r>
            <a:r>
              <a:rPr lang="en-IN" sz="2800" b="1" dirty="0" err="1" smtClean="0">
                <a:latin typeface="Arial" pitchFamily="34" charset="0"/>
                <a:cs typeface="Arial" pitchFamily="34" charset="0"/>
              </a:rPr>
              <a:t>Mahila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Mahavidyalaya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Solapur</a:t>
            </a:r>
            <a:r>
              <a:rPr lang="en-IN" sz="2800" b="1" dirty="0" smtClean="0">
                <a:latin typeface="Arial" pitchFamily="34" charset="0"/>
                <a:cs typeface="Arial" pitchFamily="34" charset="0"/>
              </a:rPr>
              <a:t>. </a:t>
            </a:r>
            <a:br>
              <a:rPr lang="en-IN" sz="2800" b="1" dirty="0" smtClean="0">
                <a:latin typeface="Arial" pitchFamily="34" charset="0"/>
                <a:cs typeface="Arial" pitchFamily="34" charset="0"/>
              </a:rPr>
            </a:br>
            <a:r>
              <a:rPr lang="en-IN" sz="2800" dirty="0" smtClean="0"/>
              <a:t/>
            </a:r>
            <a:br>
              <a:rPr lang="en-IN" sz="2800" dirty="0" smtClean="0"/>
            </a:br>
            <a:r>
              <a:rPr lang="en-IN" sz="2700" dirty="0" smtClean="0">
                <a:solidFill>
                  <a:srgbClr val="7030A0"/>
                </a:solidFill>
                <a:latin typeface="Times New Roman" pitchFamily="18" charset="0"/>
                <a:cs typeface="Times New Roman" pitchFamily="18" charset="0"/>
              </a:rPr>
              <a:t>B.A Part –I (</a:t>
            </a:r>
            <a:r>
              <a:rPr lang="en-IN" sz="2700" dirty="0" smtClean="0">
                <a:solidFill>
                  <a:srgbClr val="7030A0"/>
                </a:solidFill>
                <a:latin typeface="Times New Roman" pitchFamily="18" charset="0"/>
                <a:cs typeface="Times New Roman" pitchFamily="18" charset="0"/>
              </a:rPr>
              <a:t>2019-20)</a:t>
            </a:r>
            <a:r>
              <a:rPr lang="en-IN" sz="2700" dirty="0" smtClean="0">
                <a:solidFill>
                  <a:srgbClr val="7030A0"/>
                </a:solidFill>
                <a:latin typeface="Times New Roman" pitchFamily="18" charset="0"/>
                <a:cs typeface="Times New Roman" pitchFamily="18" charset="0"/>
              </a:rPr>
              <a:t/>
            </a:r>
            <a:br>
              <a:rPr lang="en-IN" sz="2700" dirty="0" smtClean="0">
                <a:solidFill>
                  <a:srgbClr val="7030A0"/>
                </a:solidFill>
                <a:latin typeface="Times New Roman" pitchFamily="18" charset="0"/>
                <a:cs typeface="Times New Roman" pitchFamily="18" charset="0"/>
              </a:rPr>
            </a:br>
            <a:r>
              <a:rPr lang="en-IN" sz="2700" dirty="0" smtClean="0">
                <a:solidFill>
                  <a:srgbClr val="7030A0"/>
                </a:solidFill>
                <a:latin typeface="Times New Roman" pitchFamily="18" charset="0"/>
                <a:cs typeface="Times New Roman" pitchFamily="18" charset="0"/>
              </a:rPr>
              <a:t>Optional English </a:t>
            </a:r>
            <a:r>
              <a:rPr lang="en-IN" sz="2700" dirty="0" smtClean="0">
                <a:solidFill>
                  <a:srgbClr val="7030A0"/>
                </a:solidFill>
                <a:latin typeface="Times New Roman" pitchFamily="18" charset="0"/>
                <a:cs typeface="Times New Roman" pitchFamily="18" charset="0"/>
              </a:rPr>
              <a:t>Paper </a:t>
            </a:r>
            <a:r>
              <a:rPr lang="en-IN" sz="2700" dirty="0" smtClean="0">
                <a:solidFill>
                  <a:srgbClr val="7030A0"/>
                </a:solidFill>
                <a:latin typeface="Times New Roman" pitchFamily="18" charset="0"/>
                <a:cs typeface="Times New Roman" pitchFamily="18" charset="0"/>
              </a:rPr>
              <a:t>-I </a:t>
            </a:r>
            <a:br>
              <a:rPr lang="en-IN" sz="2700" dirty="0" smtClean="0">
                <a:solidFill>
                  <a:srgbClr val="7030A0"/>
                </a:solidFill>
                <a:latin typeface="Times New Roman" pitchFamily="18" charset="0"/>
                <a:cs typeface="Times New Roman" pitchFamily="18" charset="0"/>
              </a:rPr>
            </a:br>
            <a:r>
              <a:rPr lang="en-IN" sz="2700" dirty="0" smtClean="0">
                <a:solidFill>
                  <a:srgbClr val="7030A0"/>
                </a:solidFill>
                <a:latin typeface="Times New Roman" pitchFamily="18" charset="0"/>
                <a:cs typeface="Times New Roman" pitchFamily="18" charset="0"/>
              </a:rPr>
              <a:t>Introduction to Literature</a:t>
            </a:r>
            <a:r>
              <a:rPr lang="en-IN" sz="2800" dirty="0" smtClean="0">
                <a:solidFill>
                  <a:srgbClr val="7030A0"/>
                </a:solidFill>
              </a:rPr>
              <a:t/>
            </a:r>
            <a:br>
              <a:rPr lang="en-IN" sz="2800" dirty="0" smtClean="0">
                <a:solidFill>
                  <a:srgbClr val="7030A0"/>
                </a:solidFill>
              </a:rPr>
            </a:br>
            <a:endParaRPr lang="en-IN" sz="2800" dirty="0"/>
          </a:p>
        </p:txBody>
      </p:sp>
      <p:sp>
        <p:nvSpPr>
          <p:cNvPr id="3" name="Subtitle 2"/>
          <p:cNvSpPr>
            <a:spLocks noGrp="1"/>
          </p:cNvSpPr>
          <p:nvPr>
            <p:ph type="subTitle" idx="1"/>
          </p:nvPr>
        </p:nvSpPr>
        <p:spPr>
          <a:xfrm>
            <a:off x="1331640" y="2636912"/>
            <a:ext cx="6400800" cy="1752600"/>
          </a:xfrm>
        </p:spPr>
        <p:txBody>
          <a:bodyPr>
            <a:noAutofit/>
          </a:bodyPr>
          <a:lstStyle/>
          <a:p>
            <a:endParaRPr lang="en-IN" sz="2400" dirty="0" smtClean="0">
              <a:solidFill>
                <a:srgbClr val="00B0F0"/>
              </a:solidFill>
            </a:endParaRPr>
          </a:p>
          <a:p>
            <a:endParaRPr lang="en-IN" sz="2400" dirty="0">
              <a:solidFill>
                <a:srgbClr val="00B0F0"/>
              </a:solidFill>
            </a:endParaRPr>
          </a:p>
          <a:p>
            <a:endParaRPr lang="en-IN" sz="2400" dirty="0" smtClean="0">
              <a:solidFill>
                <a:srgbClr val="00B0F0"/>
              </a:solidFill>
            </a:endParaRPr>
          </a:p>
          <a:p>
            <a:r>
              <a:rPr lang="en-IN" sz="2400" dirty="0" smtClean="0">
                <a:solidFill>
                  <a:srgbClr val="00B0F0"/>
                </a:solidFill>
              </a:rPr>
              <a:t>A Presentation </a:t>
            </a:r>
          </a:p>
          <a:p>
            <a:r>
              <a:rPr lang="en-IN" sz="2400" dirty="0" smtClean="0">
                <a:solidFill>
                  <a:srgbClr val="00B0F0"/>
                </a:solidFill>
              </a:rPr>
              <a:t>By</a:t>
            </a:r>
          </a:p>
          <a:p>
            <a:r>
              <a:rPr lang="en-IN" sz="2400" dirty="0" smtClean="0">
                <a:solidFill>
                  <a:srgbClr val="00B0F0"/>
                </a:solidFill>
              </a:rPr>
              <a:t>   Associate Prof. Shaikh Nikhat</a:t>
            </a:r>
          </a:p>
          <a:p>
            <a:r>
              <a:rPr lang="en-IN" sz="2400" dirty="0" smtClean="0">
                <a:solidFill>
                  <a:srgbClr val="00B0F0"/>
                </a:solidFill>
              </a:rPr>
              <a:t>On</a:t>
            </a:r>
          </a:p>
          <a:p>
            <a:r>
              <a:rPr lang="en-IN" sz="2400" i="1" dirty="0" smtClean="0">
                <a:solidFill>
                  <a:srgbClr val="7030A0"/>
                </a:solidFill>
              </a:rPr>
              <a:t> Different </a:t>
            </a:r>
            <a:r>
              <a:rPr lang="en-IN" sz="2400" i="1" dirty="0">
                <a:solidFill>
                  <a:srgbClr val="7030A0"/>
                </a:solidFill>
              </a:rPr>
              <a:t>F</a:t>
            </a:r>
            <a:r>
              <a:rPr lang="en-IN" sz="2400" i="1" dirty="0" smtClean="0">
                <a:solidFill>
                  <a:srgbClr val="7030A0"/>
                </a:solidFill>
              </a:rPr>
              <a:t>orms of Poetry</a:t>
            </a:r>
            <a:endParaRPr lang="en-IN" sz="2400" i="1" dirty="0" smtClean="0">
              <a:solidFill>
                <a:srgbClr val="7030A0"/>
              </a:solidFill>
            </a:endParaRPr>
          </a:p>
          <a:p>
            <a:endParaRPr lang="en-IN" sz="2400" dirty="0" smtClean="0">
              <a:solidFill>
                <a:srgbClr val="7030A0"/>
              </a:solidFill>
            </a:endParaRPr>
          </a:p>
        </p:txBody>
      </p:sp>
      <p:pic>
        <p:nvPicPr>
          <p:cNvPr id="2050" name="Picture 2" descr="C:\Users\siddi\Desktop\Nikhat Anty data\uesmmlogo.png"/>
          <p:cNvPicPr>
            <a:picLocks noChangeAspect="1" noChangeArrowheads="1"/>
          </p:cNvPicPr>
          <p:nvPr/>
        </p:nvPicPr>
        <p:blipFill>
          <a:blip r:embed="rId3" cstate="print"/>
          <a:srcRect/>
          <a:stretch>
            <a:fillRect/>
          </a:stretch>
        </p:blipFill>
        <p:spPr bwMode="auto">
          <a:xfrm>
            <a:off x="3491880" y="188640"/>
            <a:ext cx="1800200" cy="9906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0"/>
            <a:ext cx="8229600" cy="6597352"/>
          </a:xfrm>
        </p:spPr>
        <p:txBody>
          <a:bodyPr>
            <a:normAutofit fontScale="77500" lnSpcReduction="20000"/>
          </a:bodyPr>
          <a:lstStyle/>
          <a:p>
            <a:pPr algn="ctr">
              <a:lnSpc>
                <a:spcPct val="120000"/>
              </a:lnSpc>
              <a:buNone/>
            </a:pPr>
            <a:endParaRPr lang="en-IN" sz="3000" dirty="0"/>
          </a:p>
          <a:p>
            <a:pPr algn="just"/>
            <a:r>
              <a:rPr lang="en-IN" sz="2800" b="1" i="1" dirty="0" smtClean="0"/>
              <a:t>Introduction </a:t>
            </a:r>
            <a:r>
              <a:rPr lang="en-IN" sz="2800" b="1" i="1" dirty="0" smtClean="0"/>
              <a:t>– </a:t>
            </a:r>
            <a:r>
              <a:rPr lang="en-IN" sz="2800" i="1" dirty="0"/>
              <a:t>Poetry is a literary work in which the expression of feelings and ideas is given intensity by the use of distinctive style and rhythm. </a:t>
            </a:r>
            <a:endParaRPr lang="en-IN" sz="2800" i="1" dirty="0" smtClean="0"/>
          </a:p>
          <a:p>
            <a:pPr algn="just"/>
            <a:endParaRPr lang="en-IN" sz="2800" i="1" dirty="0"/>
          </a:p>
          <a:p>
            <a:pPr algn="just">
              <a:lnSpc>
                <a:spcPct val="120000"/>
              </a:lnSpc>
            </a:pPr>
            <a:r>
              <a:rPr lang="en-IN" sz="2800" b="1" i="1" dirty="0" smtClean="0"/>
              <a:t>Characteristics of the Poetry – </a:t>
            </a:r>
            <a:r>
              <a:rPr lang="en-IN" sz="2800" i="1" dirty="0" smtClean="0"/>
              <a:t>A quality of beauty and intensity of emotion regarded as characteristic of poems. “Poetry and Fire are nicely balanced in the music.” Something regarded as comparable to poetry in its beauty. Poetry was once written according to fairly strict rules of meter and rhythm, and each culture had its own rules. All though these classical forms are still widely used today, modern poets frequently do away with rules altogether their poems generally do no rhyme and do not fit any particular meter. These poems, however, still have a rhythmic quality and seek to create beauty through their words. Poetry gives powerful insight into the cultures that create it. Because of this fantasy and science fiction authors often create poetry for their invented cultures. </a:t>
            </a:r>
            <a:endParaRPr lang="en-IN" sz="2800" b="1" i="1" dirty="0"/>
          </a:p>
          <a:p>
            <a:pPr algn="just">
              <a:lnSpc>
                <a:spcPct val="120000"/>
              </a:lnSpc>
            </a:pPr>
            <a:endParaRPr lang="en-IN" sz="3000" dirty="0"/>
          </a:p>
          <a:p>
            <a:pPr algn="just">
              <a:lnSpc>
                <a:spcPct val="120000"/>
              </a:lnSpc>
            </a:pPr>
            <a:endParaRPr lang="en-IN" sz="3000" dirty="0" smtClean="0"/>
          </a:p>
          <a:p>
            <a:pPr algn="just">
              <a:lnSpc>
                <a:spcPct val="120000"/>
              </a:lnSpc>
            </a:pPr>
            <a:endParaRPr lang="en-IN" sz="3000" dirty="0"/>
          </a:p>
          <a:p>
            <a:pPr algn="just">
              <a:lnSpc>
                <a:spcPct val="120000"/>
              </a:lnSpc>
            </a:pPr>
            <a:endParaRPr lang="en-IN" sz="3000" dirty="0" smtClean="0"/>
          </a:p>
          <a:p>
            <a:pPr algn="just">
              <a:lnSpc>
                <a:spcPct val="120000"/>
              </a:lnSpc>
            </a:pPr>
            <a:endParaRPr lang="en-IN" sz="3000" dirty="0"/>
          </a:p>
          <a:p>
            <a:pPr algn="just">
              <a:lnSpc>
                <a:spcPct val="120000"/>
              </a:lnSpc>
            </a:pPr>
            <a:endParaRPr lang="en-IN" sz="3000" dirty="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8640"/>
            <a:ext cx="8229600" cy="6408712"/>
          </a:xfrm>
        </p:spPr>
        <p:txBody>
          <a:bodyPr/>
          <a:lstStyle/>
          <a:p>
            <a:pPr algn="just"/>
            <a:endParaRPr lang="en-IN" i="1" dirty="0" smtClean="0"/>
          </a:p>
          <a:p>
            <a:pPr algn="just"/>
            <a:r>
              <a:rPr lang="en-IN" b="1" i="1" dirty="0" smtClean="0"/>
              <a:t>The three main types are the Italian Sonnet, </a:t>
            </a:r>
            <a:r>
              <a:rPr lang="en-IN" b="1" i="1" dirty="0"/>
              <a:t>t</a:t>
            </a:r>
            <a:r>
              <a:rPr lang="en-IN" b="1" i="1" dirty="0" smtClean="0"/>
              <a:t>he English Sonnet, and the Spenserian Sonnet. They are named after the poets who made them famous. </a:t>
            </a:r>
          </a:p>
          <a:p>
            <a:pPr algn="just">
              <a:buNone/>
            </a:pPr>
            <a:endParaRPr lang="en-IN" i="1" dirty="0" smtClean="0"/>
          </a:p>
          <a:p>
            <a:pPr algn="just"/>
            <a:r>
              <a:rPr lang="en-IN" i="1" dirty="0" smtClean="0"/>
              <a:t> </a:t>
            </a:r>
            <a:r>
              <a:rPr lang="en-IN" b="1" i="1" dirty="0" smtClean="0"/>
              <a:t>Different Forms of the Poetry – Sonnet, </a:t>
            </a:r>
            <a:r>
              <a:rPr lang="en-IN" b="1" i="1" dirty="0" err="1" smtClean="0"/>
              <a:t>Lymeric</a:t>
            </a:r>
            <a:r>
              <a:rPr lang="en-IN" b="1" i="1" dirty="0" smtClean="0"/>
              <a:t>, </a:t>
            </a:r>
            <a:r>
              <a:rPr lang="en-IN" b="1" i="1" dirty="0" err="1" smtClean="0"/>
              <a:t>Haikup</a:t>
            </a:r>
            <a:r>
              <a:rPr lang="en-IN" b="1" i="1" dirty="0" smtClean="0"/>
              <a:t>, Narrative, </a:t>
            </a:r>
            <a:r>
              <a:rPr lang="en-IN" b="1" i="1" dirty="0" smtClean="0"/>
              <a:t>E</a:t>
            </a:r>
            <a:r>
              <a:rPr lang="en-IN" b="1" i="1" dirty="0" smtClean="0"/>
              <a:t>pic, Couplet, Free Verse, and </a:t>
            </a:r>
            <a:r>
              <a:rPr lang="en-IN" b="1" i="1" dirty="0" err="1" smtClean="0"/>
              <a:t>Acroustic</a:t>
            </a:r>
            <a:r>
              <a:rPr lang="en-IN" b="1" i="1" dirty="0" smtClean="0"/>
              <a:t>. </a:t>
            </a:r>
            <a:endParaRPr lang="en-IN" i="1" dirty="0" smtClean="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siddi\Desktop\Nikhat Anty data\thank you.jpeg"/>
          <p:cNvPicPr>
            <a:picLocks noGrp="1" noChangeAspect="1" noChangeArrowheads="1"/>
          </p:cNvPicPr>
          <p:nvPr>
            <p:ph idx="1"/>
          </p:nvPr>
        </p:nvPicPr>
        <p:blipFill>
          <a:blip r:embed="rId2" cstate="print"/>
          <a:stretch>
            <a:fillRect/>
          </a:stretch>
        </p:blipFill>
        <p:spPr bwMode="auto">
          <a:xfrm>
            <a:off x="611560" y="620688"/>
            <a:ext cx="7920880" cy="576064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237</Words>
  <Application>Microsoft Office PowerPoint</Application>
  <PresentationFormat>On-screen Show (4:3)</PresentationFormat>
  <Paragraphs>21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        Union Education Society’s Mahila Mahavidyalaya, Solapur.   B.A Part –I (2019-20) Optional English Paper -I  Introduction to Literature </vt:lpstr>
      <vt:lpstr>Slide 3</vt:lpstr>
      <vt:lpstr>Slide 4</vt:lpstr>
      <vt:lpstr>Slide 5</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fayeza</dc:creator>
  <cp:lastModifiedBy>fayeza</cp:lastModifiedBy>
  <cp:revision>3</cp:revision>
  <dcterms:created xsi:type="dcterms:W3CDTF">2019-12-15T04:29:32Z</dcterms:created>
  <dcterms:modified xsi:type="dcterms:W3CDTF">2019-12-15T04:57:15Z</dcterms:modified>
</cp:coreProperties>
</file>