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5" r:id="rId8"/>
    <p:sldId id="264" r:id="rId9"/>
    <p:sldId id="266"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6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D8FFFB6-7471-495C-8532-181E9AF536F7}"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D8FFFB6-7471-495C-8532-181E9AF536F7}"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D8FFFB6-7471-495C-8532-181E9AF536F7}"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D8FFFB6-7471-495C-8532-181E9AF536F7}"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8FFFB6-7471-495C-8532-181E9AF536F7}" type="datetimeFigureOut">
              <a:rPr lang="en-IN" smtClean="0"/>
              <a:t>17-12-2019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D8FFFB6-7471-495C-8532-181E9AF536F7}" type="datetimeFigureOut">
              <a:rPr lang="en-IN" smtClean="0"/>
              <a:t>17-12-2019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D8FFFB6-7471-495C-8532-181E9AF536F7}" type="datetimeFigureOut">
              <a:rPr lang="en-IN" smtClean="0"/>
              <a:t>17-12-2019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D8FFFB6-7471-495C-8532-181E9AF536F7}" type="datetimeFigureOut">
              <a:rPr lang="en-IN" smtClean="0"/>
              <a:t>17-12-2019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FFFB6-7471-495C-8532-181E9AF536F7}" type="datetimeFigureOut">
              <a:rPr lang="en-IN" smtClean="0"/>
              <a:t>17-12-2019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8FFFB6-7471-495C-8532-181E9AF536F7}" type="datetimeFigureOut">
              <a:rPr lang="en-IN" smtClean="0"/>
              <a:t>17-12-2019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8FFFB6-7471-495C-8532-181E9AF536F7}" type="datetimeFigureOut">
              <a:rPr lang="en-IN" smtClean="0"/>
              <a:t>17-12-2019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F3DE39-219F-4243-992F-C482DFFF4307}"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FFFB6-7471-495C-8532-181E9AF536F7}" type="datetimeFigureOut">
              <a:rPr lang="en-IN" smtClean="0"/>
              <a:t>17-12-2019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F3DE39-219F-4243-992F-C482DFFF4307}"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pic>
        <p:nvPicPr>
          <p:cNvPr id="1026" name="Picture 2" descr="C:\Users\siddi\Desktop\Nikhat Anty data\welcome.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ddi\Desktop\Nikhat Anty data\thank you.jpeg"/>
          <p:cNvPicPr>
            <a:picLocks noGrp="1" noChangeAspect="1" noChangeArrowheads="1"/>
          </p:cNvPicPr>
          <p:nvPr>
            <p:ph idx="1"/>
          </p:nvPr>
        </p:nvPicPr>
        <p:blipFill>
          <a:blip r:embed="rId2" cstate="print"/>
          <a:stretch>
            <a:fillRect/>
          </a:stretch>
        </p:blipFill>
        <p:spPr bwMode="auto">
          <a:xfrm>
            <a:off x="611560" y="620688"/>
            <a:ext cx="7920880" cy="576064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476672"/>
            <a:ext cx="7772400" cy="1470025"/>
          </a:xfrm>
        </p:spPr>
        <p:txBody>
          <a:bodyPr>
            <a:normAutofit fontScale="90000"/>
          </a:bodyPr>
          <a:lstStyle/>
          <a:p>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a:latin typeface="Arial" pitchFamily="34" charset="0"/>
                <a:cs typeface="Arial" pitchFamily="34" charset="0"/>
              </a:rPr>
              <a:t/>
            </a:r>
            <a:br>
              <a:rPr lang="en-IN" sz="2800" b="1" dirty="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Union Education Society’s </a:t>
            </a:r>
            <a:r>
              <a:rPr lang="en-IN" sz="2800" b="1" dirty="0" err="1" smtClean="0">
                <a:latin typeface="Arial" pitchFamily="34" charset="0"/>
                <a:cs typeface="Arial" pitchFamily="34" charset="0"/>
              </a:rPr>
              <a:t>Mahila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Mahavidyalaya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Solapur</a:t>
            </a:r>
            <a:r>
              <a:rPr lang="en-IN" sz="2800" b="1" dirty="0" smtClean="0">
                <a:latin typeface="Arial" pitchFamily="34" charset="0"/>
                <a:cs typeface="Arial" pitchFamily="34" charset="0"/>
              </a:rPr>
              <a:t>. </a:t>
            </a:r>
            <a:br>
              <a:rPr lang="en-IN" sz="2800" b="1" dirty="0" smtClean="0">
                <a:latin typeface="Arial" pitchFamily="34" charset="0"/>
                <a:cs typeface="Arial" pitchFamily="34" charset="0"/>
              </a:rPr>
            </a:br>
            <a:r>
              <a:rPr lang="en-IN" sz="2800" dirty="0" smtClean="0"/>
              <a:t/>
            </a:r>
            <a:br>
              <a:rPr lang="en-IN" sz="2800" dirty="0" smtClean="0"/>
            </a:br>
            <a:r>
              <a:rPr lang="en-IN" sz="2800" dirty="0" smtClean="0">
                <a:solidFill>
                  <a:srgbClr val="7030A0"/>
                </a:solidFill>
              </a:rPr>
              <a:t/>
            </a:r>
            <a:br>
              <a:rPr lang="en-IN" sz="2800" dirty="0" smtClean="0">
                <a:solidFill>
                  <a:srgbClr val="7030A0"/>
                </a:solidFill>
              </a:rPr>
            </a:br>
            <a:endParaRPr lang="en-IN" sz="2800" dirty="0"/>
          </a:p>
        </p:txBody>
      </p:sp>
      <p:sp>
        <p:nvSpPr>
          <p:cNvPr id="3" name="Subtitle 2"/>
          <p:cNvSpPr>
            <a:spLocks noGrp="1"/>
          </p:cNvSpPr>
          <p:nvPr>
            <p:ph type="subTitle" idx="1"/>
          </p:nvPr>
        </p:nvSpPr>
        <p:spPr>
          <a:xfrm>
            <a:off x="1331640" y="2060848"/>
            <a:ext cx="6400800" cy="1752600"/>
          </a:xfrm>
        </p:spPr>
        <p:txBody>
          <a:bodyPr>
            <a:noAutofit/>
          </a:bodyPr>
          <a:lstStyle/>
          <a:p>
            <a:endParaRPr lang="en-IN" sz="2400" dirty="0" smtClean="0">
              <a:solidFill>
                <a:srgbClr val="00B0F0"/>
              </a:solidFill>
            </a:endParaRPr>
          </a:p>
          <a:p>
            <a:r>
              <a:rPr lang="en-IN" sz="2400" dirty="0" smtClean="0">
                <a:solidFill>
                  <a:srgbClr val="FF0000"/>
                </a:solidFill>
                <a:latin typeface="Times New Roman" pitchFamily="18" charset="0"/>
                <a:cs typeface="Times New Roman" pitchFamily="18" charset="0"/>
              </a:rPr>
              <a:t>B.A Part –III (</a:t>
            </a:r>
            <a:r>
              <a:rPr lang="en-IN" sz="2400" dirty="0" smtClean="0">
                <a:solidFill>
                  <a:srgbClr val="FF0000"/>
                </a:solidFill>
                <a:latin typeface="Times New Roman" pitchFamily="18" charset="0"/>
                <a:cs typeface="Times New Roman" pitchFamily="18" charset="0"/>
              </a:rPr>
              <a:t>2017-2018)</a:t>
            </a:r>
            <a:r>
              <a:rPr lang="en-IN" sz="2400" dirty="0" smtClean="0">
                <a:solidFill>
                  <a:srgbClr val="FF0000"/>
                </a:solidFill>
                <a:latin typeface="Times New Roman" pitchFamily="18" charset="0"/>
                <a:cs typeface="Times New Roman" pitchFamily="18" charset="0"/>
              </a:rPr>
              <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 English (Special)</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Introduction to Literary Criticism</a:t>
            </a:r>
            <a:endParaRPr lang="en-IN" sz="2400" dirty="0" smtClean="0">
              <a:solidFill>
                <a:srgbClr val="FF0000"/>
              </a:solidFill>
            </a:endParaRPr>
          </a:p>
          <a:p>
            <a:r>
              <a:rPr lang="en-IN" sz="2400" dirty="0" smtClean="0">
                <a:solidFill>
                  <a:srgbClr val="00B050"/>
                </a:solidFill>
              </a:rPr>
              <a:t>A Presentation </a:t>
            </a:r>
          </a:p>
          <a:p>
            <a:r>
              <a:rPr lang="en-IN" sz="2400" dirty="0" smtClean="0">
                <a:solidFill>
                  <a:srgbClr val="00B050"/>
                </a:solidFill>
              </a:rPr>
              <a:t>By</a:t>
            </a:r>
          </a:p>
          <a:p>
            <a:r>
              <a:rPr lang="en-IN" sz="2400" dirty="0" smtClean="0">
                <a:solidFill>
                  <a:srgbClr val="00B050"/>
                </a:solidFill>
              </a:rPr>
              <a:t>   Associate Prof. Shaikh Nikhat</a:t>
            </a:r>
          </a:p>
          <a:p>
            <a:r>
              <a:rPr lang="en-IN" sz="2400" dirty="0" smtClean="0">
                <a:solidFill>
                  <a:srgbClr val="00B050"/>
                </a:solidFill>
              </a:rPr>
              <a:t>On</a:t>
            </a:r>
          </a:p>
          <a:p>
            <a:r>
              <a:rPr lang="en-IN" sz="2400" b="1" i="1" u="sng" dirty="0">
                <a:solidFill>
                  <a:schemeClr val="accent6">
                    <a:lumMod val="50000"/>
                  </a:schemeClr>
                </a:solidFill>
              </a:rPr>
              <a:t>C</a:t>
            </a:r>
            <a:r>
              <a:rPr lang="en-IN" sz="2400" b="1" i="1" u="sng" dirty="0" smtClean="0">
                <a:solidFill>
                  <a:schemeClr val="accent6">
                    <a:lumMod val="50000"/>
                  </a:schemeClr>
                </a:solidFill>
              </a:rPr>
              <a:t>ritical Approaches to </a:t>
            </a:r>
            <a:r>
              <a:rPr lang="en-IN" sz="2400" b="1" i="1" u="sng" dirty="0" smtClean="0">
                <a:solidFill>
                  <a:schemeClr val="accent6">
                    <a:lumMod val="50000"/>
                  </a:schemeClr>
                </a:solidFill>
              </a:rPr>
              <a:t>Li</a:t>
            </a:r>
            <a:r>
              <a:rPr lang="en-IN" sz="2400" b="1" i="1" u="sng" dirty="0" smtClean="0">
                <a:solidFill>
                  <a:schemeClr val="accent6">
                    <a:lumMod val="50000"/>
                  </a:schemeClr>
                </a:solidFill>
              </a:rPr>
              <a:t>terature</a:t>
            </a:r>
            <a:r>
              <a:rPr lang="en-IN" sz="2400" i="1" dirty="0" smtClean="0">
                <a:solidFill>
                  <a:schemeClr val="accent6">
                    <a:lumMod val="50000"/>
                  </a:schemeClr>
                </a:solidFill>
              </a:rPr>
              <a:t> </a:t>
            </a:r>
            <a:endParaRPr lang="en-IN" sz="2400" i="1" dirty="0" smtClean="0">
              <a:solidFill>
                <a:schemeClr val="accent6">
                  <a:lumMod val="50000"/>
                </a:schemeClr>
              </a:solidFill>
            </a:endParaRPr>
          </a:p>
          <a:p>
            <a:endParaRPr lang="en-IN" sz="2400" i="1" dirty="0" smtClean="0">
              <a:solidFill>
                <a:schemeClr val="accent6">
                  <a:lumMod val="50000"/>
                </a:schemeClr>
              </a:solidFill>
            </a:endParaRPr>
          </a:p>
        </p:txBody>
      </p:sp>
      <p:pic>
        <p:nvPicPr>
          <p:cNvPr id="2050" name="Picture 2" descr="C:\Users\siddi\Desktop\Nikhat Anty data\uesmmlogo.png"/>
          <p:cNvPicPr>
            <a:picLocks noChangeAspect="1" noChangeArrowheads="1"/>
          </p:cNvPicPr>
          <p:nvPr/>
        </p:nvPicPr>
        <p:blipFill>
          <a:blip r:embed="rId3" cstate="print"/>
          <a:srcRect/>
          <a:stretch>
            <a:fillRect/>
          </a:stretch>
        </p:blipFill>
        <p:spPr bwMode="auto">
          <a:xfrm>
            <a:off x="3491880" y="188640"/>
            <a:ext cx="1800200" cy="9906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a:bodyPr>
          <a:lstStyle/>
          <a:p>
            <a:r>
              <a:rPr lang="en-IN" sz="4000" i="1" u="sng" dirty="0" smtClean="0"/>
              <a:t>There are Four approaches of literature:</a:t>
            </a:r>
          </a:p>
          <a:p>
            <a:pPr marL="742950" indent="-742950">
              <a:buAutoNum type="arabicPeriod"/>
            </a:pPr>
            <a:r>
              <a:rPr lang="en-IN" sz="4000" i="1" dirty="0" smtClean="0"/>
              <a:t>Biographical Approach</a:t>
            </a:r>
          </a:p>
          <a:p>
            <a:pPr marL="742950" indent="-742950">
              <a:buAutoNum type="arabicPeriod"/>
            </a:pPr>
            <a:r>
              <a:rPr lang="en-IN" sz="4000" i="1" dirty="0" smtClean="0"/>
              <a:t>Psychological Approach </a:t>
            </a:r>
          </a:p>
          <a:p>
            <a:pPr marL="742950" indent="-742950">
              <a:buAutoNum type="arabicPeriod"/>
            </a:pPr>
            <a:r>
              <a:rPr lang="en-IN" sz="4000" i="1" dirty="0" smtClean="0"/>
              <a:t>Sociological Approach</a:t>
            </a:r>
          </a:p>
          <a:p>
            <a:pPr marL="742950" indent="-742950">
              <a:buAutoNum type="arabicPeriod"/>
            </a:pPr>
            <a:r>
              <a:rPr lang="en-IN" sz="4000" i="1" dirty="0" smtClean="0"/>
              <a:t>Philosophical  Approach</a:t>
            </a:r>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a:bodyPr>
          <a:lstStyle/>
          <a:p>
            <a:pPr>
              <a:buNone/>
            </a:pPr>
            <a:r>
              <a:rPr lang="en-IN" i="1" dirty="0" smtClean="0"/>
              <a:t>Today we are going to observe and put a light on only psychological study of the writer as a type and as an individual.</a:t>
            </a:r>
          </a:p>
          <a:p>
            <a:pPr algn="ctr">
              <a:buNone/>
            </a:pPr>
            <a:r>
              <a:rPr lang="en-IN" sz="4000" b="1" i="1" u="sng" dirty="0" smtClean="0"/>
              <a:t>Introduction</a:t>
            </a:r>
          </a:p>
          <a:p>
            <a:r>
              <a:rPr lang="en-IN" sz="4000" i="1" dirty="0" smtClean="0"/>
              <a:t>In modern criticism the word ‘Literature and psychology’ are often used together many times.</a:t>
            </a:r>
          </a:p>
          <a:p>
            <a:r>
              <a:rPr lang="en-IN" sz="4000" i="1" dirty="0" smtClean="0"/>
              <a:t>The study of literature on the basis of psychology can  be called Psychological Approach to Literature.</a:t>
            </a:r>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lnSpcReduction="10000"/>
          </a:bodyPr>
          <a:lstStyle/>
          <a:p>
            <a:pPr>
              <a:buNone/>
            </a:pPr>
            <a:r>
              <a:rPr lang="en-IN" sz="4000" i="1" dirty="0" smtClean="0"/>
              <a:t>This term conveys the following </a:t>
            </a:r>
            <a:r>
              <a:rPr lang="en-IN" sz="4000" i="1" u="sng" dirty="0" smtClean="0"/>
              <a:t>three </a:t>
            </a:r>
            <a:r>
              <a:rPr lang="en-IN" sz="4000" i="1" dirty="0" smtClean="0"/>
              <a:t>meanings: </a:t>
            </a:r>
          </a:p>
          <a:p>
            <a:pPr marL="742950" indent="-742950">
              <a:buAutoNum type="arabicParenR"/>
            </a:pPr>
            <a:r>
              <a:rPr lang="en-IN" sz="4000" i="1" dirty="0" smtClean="0"/>
              <a:t>The psychological study of the writer, as a type and as an individual .</a:t>
            </a:r>
          </a:p>
          <a:p>
            <a:pPr marL="742950" indent="-742950">
              <a:buAutoNum type="arabicParenR"/>
            </a:pPr>
            <a:r>
              <a:rPr lang="en-IN" sz="4000" i="1" dirty="0" smtClean="0"/>
              <a:t>The study of the creative process of literature.</a:t>
            </a:r>
          </a:p>
          <a:p>
            <a:pPr marL="742950" indent="-742950">
              <a:buAutoNum type="arabicParenR"/>
            </a:pPr>
            <a:r>
              <a:rPr lang="en-IN" sz="4000" i="1" dirty="0" smtClean="0"/>
              <a:t>The study of the psychological types and laws present within works of literature.</a:t>
            </a:r>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62500" lnSpcReduction="20000"/>
          </a:bodyPr>
          <a:lstStyle/>
          <a:p>
            <a:pPr marL="742950" indent="-742950">
              <a:buNone/>
            </a:pPr>
            <a:r>
              <a:rPr lang="en-IN" sz="5100" b="1" i="1" u="sng" dirty="0" smtClean="0"/>
              <a:t>The psychological study of the writer, as a type and as an individual .</a:t>
            </a:r>
          </a:p>
          <a:p>
            <a:pPr marL="857250" indent="-857250">
              <a:buFont typeface="+mj-lt"/>
              <a:buAutoNum type="romanLcPeriod"/>
            </a:pPr>
            <a:r>
              <a:rPr lang="en-IN" sz="5100" i="1" dirty="0" smtClean="0"/>
              <a:t>Literary genius was at first thought of as ‘madness’. The poet was regarded as ‘the possessed’. He was not like other men. He was at once less and more than other men. what the poet spoke was at once sub-and </a:t>
            </a:r>
            <a:r>
              <a:rPr lang="en-IN" sz="5100" i="1" dirty="0" err="1" smtClean="0"/>
              <a:t>superrational</a:t>
            </a:r>
            <a:r>
              <a:rPr lang="en-IN" sz="5100" i="1" dirty="0" smtClean="0"/>
              <a:t> .</a:t>
            </a:r>
          </a:p>
          <a:p>
            <a:pPr marL="857250" indent="-857250">
              <a:buFont typeface="+mj-lt"/>
              <a:buAutoNum type="romanLcPeriod"/>
            </a:pPr>
            <a:r>
              <a:rPr lang="en-IN" sz="5100" i="1" dirty="0" smtClean="0"/>
              <a:t>According to another view the poet’s ‘gift’ was thought of as compensatory. This view is based on the so called story that the Muse took away the sight of </a:t>
            </a:r>
            <a:r>
              <a:rPr lang="en-IN" sz="5100" i="1" dirty="0" err="1" smtClean="0"/>
              <a:t>Demodocos’s</a:t>
            </a:r>
            <a:r>
              <a:rPr lang="en-IN" sz="5100" i="1" dirty="0" smtClean="0"/>
              <a:t> eyes but gave him the lovely gift of song in compensation.</a:t>
            </a:r>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70000" lnSpcReduction="20000"/>
          </a:bodyPr>
          <a:lstStyle/>
          <a:p>
            <a:pPr marL="857250" indent="-857250"/>
            <a:r>
              <a:rPr lang="en-IN" sz="5100" i="1" dirty="0" smtClean="0"/>
              <a:t> In fact, deformity and  gift are not always so directly related . Besides, it is possible that the deformity may be psychological or social instead of physical.</a:t>
            </a:r>
          </a:p>
          <a:p>
            <a:pPr marL="857250" indent="-857250">
              <a:buAutoNum type="romanLcPeriod" startAt="3"/>
            </a:pPr>
            <a:r>
              <a:rPr lang="en-IN" sz="5100" i="1" dirty="0" smtClean="0"/>
              <a:t>According to Freudians and Jungians , the artist is neurotic and sick and hence his art is a by-product of sickness and maladjustment.</a:t>
            </a:r>
          </a:p>
          <a:p>
            <a:pPr marL="857250" indent="-857250"/>
            <a:r>
              <a:rPr lang="en-IN" sz="5100" i="1" dirty="0" smtClean="0"/>
              <a:t>Society rejects the artist for his sickness but needs him for the healing power of his art.</a:t>
            </a:r>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a:bodyPr>
          <a:lstStyle/>
          <a:p>
            <a:r>
              <a:rPr lang="en-IN" b="1" i="1" dirty="0"/>
              <a:t>Perspectives Conclusion</a:t>
            </a:r>
            <a:endParaRPr lang="en-IN" i="1" dirty="0"/>
          </a:p>
          <a:p>
            <a:r>
              <a:rPr lang="en-IN" i="1" dirty="0"/>
              <a:t>Therefore, in </a:t>
            </a:r>
            <a:r>
              <a:rPr lang="en-IN" b="1" i="1" dirty="0"/>
              <a:t>conclusion</a:t>
            </a:r>
            <a:r>
              <a:rPr lang="en-IN" i="1" dirty="0"/>
              <a:t>, there are so many different </a:t>
            </a:r>
            <a:r>
              <a:rPr lang="en-IN" b="1" i="1" dirty="0"/>
              <a:t>perspectives</a:t>
            </a:r>
            <a:r>
              <a:rPr lang="en-IN" i="1" dirty="0"/>
              <a:t> in </a:t>
            </a:r>
            <a:r>
              <a:rPr lang="en-IN" b="1" i="1" dirty="0"/>
              <a:t>psychology</a:t>
            </a:r>
            <a:r>
              <a:rPr lang="en-IN" i="1" dirty="0"/>
              <a:t> to explain the different types of </a:t>
            </a:r>
            <a:r>
              <a:rPr lang="en-IN" i="1" dirty="0" smtClean="0"/>
              <a:t>behaviour </a:t>
            </a:r>
            <a:r>
              <a:rPr lang="en-IN" i="1" dirty="0"/>
              <a:t>and give different angles</a:t>
            </a:r>
            <a:r>
              <a:rPr lang="en-IN" i="1" dirty="0" smtClean="0"/>
              <a:t>.</a:t>
            </a:r>
          </a:p>
          <a:p>
            <a:r>
              <a:rPr lang="en-IN" i="1" dirty="0" smtClean="0"/>
              <a:t> </a:t>
            </a:r>
            <a:r>
              <a:rPr lang="en-IN" i="1" dirty="0"/>
              <a:t>... A scientific </a:t>
            </a:r>
            <a:r>
              <a:rPr lang="en-IN" b="1" i="1" dirty="0"/>
              <a:t>approach</a:t>
            </a:r>
            <a:r>
              <a:rPr lang="en-IN" i="1" dirty="0"/>
              <a:t>, such as </a:t>
            </a:r>
            <a:r>
              <a:rPr lang="en-IN" i="1" dirty="0" smtClean="0"/>
              <a:t>behaviourism </a:t>
            </a:r>
            <a:r>
              <a:rPr lang="en-IN" i="1" dirty="0"/>
              <a:t>or cognitive </a:t>
            </a:r>
            <a:r>
              <a:rPr lang="en-IN" b="1" i="1" dirty="0"/>
              <a:t>psychology</a:t>
            </a:r>
            <a:r>
              <a:rPr lang="en-IN" i="1" dirty="0"/>
              <a:t>, tends to ignore the subjective (i.e., personal) experiences that people have</a:t>
            </a:r>
            <a:r>
              <a:rPr lang="en-IN" i="1" dirty="0" smtClean="0"/>
              <a:t>.</a:t>
            </a:r>
          </a:p>
          <a:p>
            <a:pPr>
              <a:buNone/>
            </a:pPr>
            <a:endParaRPr lang="en-IN" sz="48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a:bodyPr>
          <a:lstStyle/>
          <a:p>
            <a:r>
              <a:rPr lang="en-IN" i="1" dirty="0" smtClean="0"/>
              <a:t>An approach is a perspective (i.e., view) that involves certain assumptions (i.e., beliefs) about human behaviour : the way they function, which aspects of them are worthy of study and what research methods are appropriate for undertaking this study.</a:t>
            </a:r>
          </a:p>
          <a:p>
            <a:r>
              <a:rPr lang="en-IN" i="1" dirty="0" smtClean="0"/>
              <a:t>There may be several different theories within an approach, but they all share these common assumptions.</a:t>
            </a:r>
          </a:p>
          <a:p>
            <a:pPr>
              <a:buNone/>
            </a:pPr>
            <a:endParaRPr lang="en-IN" sz="3000" i="1" dirty="0"/>
          </a:p>
          <a:p>
            <a:endParaRPr lang="en-IN" sz="48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379</Words>
  <Application>Microsoft Office PowerPoint</Application>
  <PresentationFormat>On-screen Show (4:3)</PresentationFormat>
  <Paragraphs>241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        Union Education Society’s Mahila Mahavidyalaya, Solapur.    </vt:lpstr>
      <vt:lpstr>Slide 3</vt:lpstr>
      <vt:lpstr>Slide 4</vt:lpstr>
      <vt:lpstr>Slide 5</vt:lpstr>
      <vt:lpstr>Slide 6</vt:lpstr>
      <vt:lpstr>Slide 7</vt:lpstr>
      <vt:lpstr>Slide 8</vt:lpstr>
      <vt:lpstr>Slide 9</vt:lpstr>
      <vt:lpstr>Slide 10</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cp:revision>
  <dcterms:created xsi:type="dcterms:W3CDTF">2019-12-17T07:40:53Z</dcterms:created>
  <dcterms:modified xsi:type="dcterms:W3CDTF">2019-12-17T08:48:48Z</dcterms:modified>
</cp:coreProperties>
</file>