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66" r:id="rId3"/>
    <p:sldId id="267" r:id="rId4"/>
    <p:sldId id="268" r:id="rId5"/>
    <p:sldId id="271" r:id="rId6"/>
    <p:sldId id="272" r:id="rId7"/>
    <p:sldId id="274" r:id="rId8"/>
    <p:sldId id="273" r:id="rId9"/>
    <p:sldId id="275" r:id="rId10"/>
    <p:sldId id="27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294" y="-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3382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263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426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2154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9178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75473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9983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1395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564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957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61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171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523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276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38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602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483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4571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  <p:sldLayoutId id="214748378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771" y="3505200"/>
            <a:ext cx="8229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mr-IN" b="1" dirty="0" smtClean="0"/>
              <a:t>हिंदी </a:t>
            </a:r>
            <a:r>
              <a:rPr lang="hi-IN" b="1" dirty="0" smtClean="0"/>
              <a:t>विभाग </a:t>
            </a:r>
            <a:r>
              <a:rPr lang="mr-IN" b="1" dirty="0" smtClean="0"/>
              <a:t/>
            </a:r>
            <a:br>
              <a:rPr lang="mr-IN" b="1" dirty="0" smtClean="0"/>
            </a:br>
            <a:r>
              <a:rPr lang="mr-IN" b="1" dirty="0" smtClean="0"/>
              <a:t/>
            </a:r>
            <a:br>
              <a:rPr lang="mr-IN" b="1" dirty="0" smtClean="0"/>
            </a:br>
            <a:endParaRPr lang="en-US" sz="31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28600" y="3962400"/>
            <a:ext cx="12540343" cy="24384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mr-IN" sz="2600" b="1" dirty="0" smtClean="0">
                <a:solidFill>
                  <a:schemeClr val="tx1"/>
                </a:solidFill>
              </a:rPr>
              <a:t>बी.ए </a:t>
            </a:r>
            <a:r>
              <a:rPr lang="mr-IN" sz="2600" b="1" dirty="0" smtClean="0">
                <a:solidFill>
                  <a:schemeClr val="tx1"/>
                </a:solidFill>
              </a:rPr>
              <a:t>भाग.तीन</a:t>
            </a:r>
            <a:r>
              <a:rPr lang="hi-IN" sz="2600" b="1" dirty="0" smtClean="0">
                <a:solidFill>
                  <a:schemeClr val="tx1"/>
                </a:solidFill>
              </a:rPr>
              <a:t> पेपर नं  १४ </a:t>
            </a:r>
            <a:endParaRPr lang="mr-IN" sz="2600" b="1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hi-IN" sz="2600" b="1" dirty="0" smtClean="0">
                <a:solidFill>
                  <a:schemeClr val="tx1"/>
                </a:solidFill>
                <a:latin typeface="Kruti Dev 055" pitchFamily="2" charset="0"/>
              </a:rPr>
              <a:t>सेम – ६  </a:t>
            </a:r>
            <a:r>
              <a:rPr lang="mr-IN" sz="2600" b="1" dirty="0" smtClean="0">
                <a:solidFill>
                  <a:schemeClr val="tx1"/>
                </a:solidFill>
                <a:latin typeface="Kruti Dev 055" pitchFamily="2" charset="0"/>
              </a:rPr>
              <a:t>हिंदी </a:t>
            </a:r>
            <a:r>
              <a:rPr lang="mr-IN" sz="2600" b="1" dirty="0" smtClean="0">
                <a:solidFill>
                  <a:schemeClr val="tx1"/>
                </a:solidFill>
                <a:latin typeface="Kruti Dev 055" pitchFamily="2" charset="0"/>
              </a:rPr>
              <a:t>साहित्य का इतिहास </a:t>
            </a:r>
            <a:endParaRPr lang="hi-IN" sz="2600" b="1" dirty="0" smtClean="0">
              <a:solidFill>
                <a:schemeClr val="tx1"/>
              </a:solidFill>
              <a:latin typeface="Kruti Dev 055" pitchFamily="2" charset="0"/>
            </a:endParaRPr>
          </a:p>
          <a:p>
            <a:pPr algn="ctr">
              <a:buNone/>
            </a:pPr>
            <a:endParaRPr lang="hi-IN" sz="3800" dirty="0"/>
          </a:p>
          <a:p>
            <a:pPr algn="ctr">
              <a:buNone/>
            </a:pPr>
            <a:r>
              <a:rPr lang="hi-IN" sz="2000" b="1" dirty="0">
                <a:solidFill>
                  <a:schemeClr val="tx1"/>
                </a:solidFill>
              </a:rPr>
              <a:t>डॉ. जमादार ए. जी</a:t>
            </a:r>
            <a:r>
              <a:rPr lang="hi-IN" sz="2400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  <a:latin typeface="Kruti Dev 055" pitchFamily="2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Kruti Dev 055" pitchFamily="2" charset="0"/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90801" y="1381116"/>
            <a:ext cx="7145482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i-IN" sz="3200" b="1" dirty="0">
                <a:latin typeface="Kokila" panose="020B0604020202020204" pitchFamily="34" charset="0"/>
                <a:cs typeface="Kokila" panose="020B0604020202020204" pitchFamily="34" charset="0"/>
              </a:rPr>
              <a:t>यूनियन एज्युकेशन सोसायटीज </a:t>
            </a:r>
            <a:r>
              <a:rPr lang="hi-IN" sz="7200" dirty="0">
                <a:latin typeface="Kokila" panose="020B0604020202020204" pitchFamily="34" charset="0"/>
                <a:cs typeface="Kokila" panose="020B0604020202020204" pitchFamily="34" charset="0"/>
              </a:rPr>
              <a:t/>
            </a:r>
            <a:br>
              <a:rPr lang="hi-IN" sz="7200" dirty="0">
                <a:latin typeface="Kokila" panose="020B0604020202020204" pitchFamily="34" charset="0"/>
                <a:cs typeface="Kokila" panose="020B0604020202020204" pitchFamily="34" charset="0"/>
              </a:rPr>
            </a:br>
            <a:r>
              <a:rPr lang="hi-IN" sz="7200" b="1" dirty="0">
                <a:latin typeface="Kokila" panose="020B0604020202020204" pitchFamily="34" charset="0"/>
                <a:cs typeface="Kokila" panose="020B0604020202020204" pitchFamily="34" charset="0"/>
              </a:rPr>
              <a:t>महिला महाविद्यालय, सोलापुर </a:t>
            </a:r>
            <a:endParaRPr lang="en-IN" sz="5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1" y="158452"/>
            <a:ext cx="1201883" cy="111875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999149">
            <a:off x="346521" y="1627771"/>
            <a:ext cx="8911687" cy="1280890"/>
          </a:xfrm>
        </p:spPr>
        <p:txBody>
          <a:bodyPr>
            <a:noAutofit/>
          </a:bodyPr>
          <a:lstStyle/>
          <a:p>
            <a:pPr algn="ctr"/>
            <a:r>
              <a:rPr lang="hi-IN" sz="13800" dirty="0" smtClean="0">
                <a:latin typeface="Kokila" panose="020B0604020202020204" pitchFamily="34" charset="0"/>
                <a:cs typeface="Kokila" panose="020B0604020202020204" pitchFamily="34" charset="0"/>
              </a:rPr>
              <a:t>धन्यवाद</a:t>
            </a:r>
            <a:r>
              <a:rPr lang="hi-IN" sz="19900" dirty="0" smtClean="0"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en-IN" sz="199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pic>
        <p:nvPicPr>
          <p:cNvPr id="6" name="Content Placeholder 3" descr="Flowers Bouquet Isolated · Free image on Pixaba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3564" y="2420616"/>
            <a:ext cx="4820983" cy="419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98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581400" y="304800"/>
            <a:ext cx="5105400" cy="8212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304800"/>
            <a:ext cx="8534400" cy="897467"/>
          </a:xfrm>
        </p:spPr>
        <p:txBody>
          <a:bodyPr>
            <a:normAutofit/>
          </a:bodyPr>
          <a:lstStyle/>
          <a:p>
            <a:pPr algn="ctr"/>
            <a:r>
              <a:rPr lang="mr-IN" sz="4800" dirty="0" smtClean="0">
                <a:latin typeface="Kokila" panose="020B0604020202020204" pitchFamily="34" charset="0"/>
                <a:cs typeface="Kokila" panose="020B0604020202020204" pitchFamily="34" charset="0"/>
              </a:rPr>
              <a:t>छायावाद की </a:t>
            </a:r>
            <a:r>
              <a:rPr lang="mr-IN" sz="4800" dirty="0" smtClean="0">
                <a:latin typeface="Kokila" panose="020B0604020202020204" pitchFamily="34" charset="0"/>
                <a:cs typeface="Kokila" panose="020B0604020202020204" pitchFamily="34" charset="0"/>
              </a:rPr>
              <a:t>विशेषताए</a:t>
            </a:r>
            <a:r>
              <a:rPr lang="hi-IN" sz="4800" dirty="0" smtClean="0">
                <a:latin typeface="Kokila" panose="020B0604020202020204" pitchFamily="34" charset="0"/>
                <a:cs typeface="Kokila" panose="020B0604020202020204" pitchFamily="34" charset="0"/>
              </a:rPr>
              <a:t>ँ</a:t>
            </a:r>
            <a:r>
              <a:rPr lang="mr-IN" sz="4800" dirty="0" smtClean="0">
                <a:latin typeface="Kokila" panose="020B0604020202020204" pitchFamily="34" charset="0"/>
                <a:cs typeface="Kokila" panose="020B0604020202020204" pitchFamily="34" charset="0"/>
              </a:rPr>
              <a:t>  </a:t>
            </a:r>
            <a:endParaRPr lang="en-US" sz="48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209800"/>
            <a:ext cx="8534400" cy="361526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mr-IN" sz="2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व्यक्तिवाद 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प्रेम और सौंदर्य का चित्रण 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प्रकृति का चित्रण 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रहस्यवाद 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स्वच्छंदता 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मानवतावाद 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वेदना और निराशा 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आदर्शवाद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युगीन प्रभाव 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गेयता 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प्रतीकात्त्मकता </a:t>
            </a:r>
          </a:p>
          <a:p>
            <a:pPr>
              <a:spcBef>
                <a:spcPts val="0"/>
              </a:spcBef>
            </a:pPr>
            <a:r>
              <a:rPr lang="mr-IN" sz="24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भाषा शैली   </a:t>
            </a:r>
            <a:endParaRPr lang="en-US" sz="24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124200" y="397933"/>
            <a:ext cx="5105400" cy="8212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57200"/>
            <a:ext cx="8534400" cy="821267"/>
          </a:xfrm>
        </p:spPr>
        <p:txBody>
          <a:bodyPr>
            <a:normAutofit/>
          </a:bodyPr>
          <a:lstStyle/>
          <a:p>
            <a:pPr algn="ctr"/>
            <a:r>
              <a:rPr lang="mr-IN" sz="4000" dirty="0" smtClean="0">
                <a:latin typeface="Kokila" panose="020B0604020202020204" pitchFamily="34" charset="0"/>
                <a:cs typeface="Kokila" panose="020B0604020202020204" pitchFamily="34" charset="0"/>
              </a:rPr>
              <a:t>प्रगतिवादी काव्य </a:t>
            </a:r>
            <a:r>
              <a:rPr lang="mr-IN" sz="4000" dirty="0" smtClean="0">
                <a:latin typeface="Kokila" panose="020B0604020202020204" pitchFamily="34" charset="0"/>
                <a:cs typeface="Kokila" panose="020B0604020202020204" pitchFamily="34" charset="0"/>
              </a:rPr>
              <a:t>की</a:t>
            </a:r>
            <a:r>
              <a:rPr lang="mr-IN" sz="4000" dirty="0">
                <a:latin typeface="Kokila" panose="020B0604020202020204" pitchFamily="34" charset="0"/>
                <a:cs typeface="Kokila" panose="020B0604020202020204" pitchFamily="34" charset="0"/>
              </a:rPr>
              <a:t> विशेषताए</a:t>
            </a:r>
            <a:r>
              <a:rPr lang="hi-IN" sz="4000" dirty="0">
                <a:latin typeface="Kokila" panose="020B0604020202020204" pitchFamily="34" charset="0"/>
                <a:cs typeface="Kokila" panose="020B0604020202020204" pitchFamily="34" charset="0"/>
              </a:rPr>
              <a:t>ँ</a:t>
            </a:r>
            <a:r>
              <a:rPr lang="mr-IN" sz="4000" dirty="0"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en-US" sz="40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534400" cy="39624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शोषितो  के प्रति सहानुभूति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शोषकों  के प्रति घृणा 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क्रांति की भावना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मार्क्स तथा रुस का गुणगान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वेदना और निराशा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यथार्थवाद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नारी चित्रण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कला संबंधी मान्यता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124200" y="304800"/>
            <a:ext cx="5105400" cy="8212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8534400" cy="736599"/>
          </a:xfrm>
        </p:spPr>
        <p:txBody>
          <a:bodyPr/>
          <a:lstStyle/>
          <a:p>
            <a:pPr algn="ctr"/>
            <a:r>
              <a:rPr lang="mr-IN" b="1" dirty="0">
                <a:latin typeface="Kokila" panose="020B0604020202020204" pitchFamily="34" charset="0"/>
                <a:cs typeface="Kokila" panose="020B0604020202020204" pitchFamily="34" charset="0"/>
              </a:rPr>
              <a:t>प्रयोगवादी काव्य की </a:t>
            </a:r>
            <a:r>
              <a:rPr lang="mr-IN" b="1" dirty="0">
                <a:latin typeface="Kokila" panose="020B0604020202020204" pitchFamily="34" charset="0"/>
                <a:cs typeface="Kokila" panose="020B0604020202020204" pitchFamily="34" charset="0"/>
              </a:rPr>
              <a:t>विशेषताए</a:t>
            </a:r>
            <a:r>
              <a:rPr lang="hi-IN" b="1" dirty="0">
                <a:latin typeface="Kokila" panose="020B0604020202020204" pitchFamily="34" charset="0"/>
                <a:cs typeface="Kokila" panose="020B0604020202020204" pitchFamily="34" charset="0"/>
              </a:rPr>
              <a:t>ँ</a:t>
            </a:r>
            <a:r>
              <a:rPr lang="mr-IN" b="1" dirty="0" smtClean="0">
                <a:solidFill>
                  <a:srgbClr val="C00000"/>
                </a:solidFill>
              </a:rPr>
              <a:t> 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8534400" cy="361526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घोर व्यक्तिवाद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अतिनग्न यथार्थवाद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निराशावाद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सामाजिकता की अवहेलना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वर्ग विशेष का साहित्य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बौद्धीकता  की प्रधानता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नई विषय  –परिधि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उपमानों की नवीनता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प्रतीकात्मकता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भाषा शैली    </a:t>
            </a:r>
            <a:endParaRPr lang="en-US" sz="2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352800" y="550333"/>
            <a:ext cx="5105400" cy="8212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533400"/>
            <a:ext cx="8534400" cy="965199"/>
          </a:xfrm>
        </p:spPr>
        <p:txBody>
          <a:bodyPr/>
          <a:lstStyle/>
          <a:p>
            <a:pPr algn="ctr"/>
            <a:r>
              <a:rPr lang="mr-IN" b="1" dirty="0" smtClean="0">
                <a:latin typeface="Kokila" panose="020B0604020202020204" pitchFamily="34" charset="0"/>
                <a:cs typeface="Kokila" panose="020B0604020202020204" pitchFamily="34" charset="0"/>
              </a:rPr>
              <a:t>हिंदी कहानी का विकास </a:t>
            </a:r>
            <a:endParaRPr lang="en-US" b="1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8534400" cy="4267200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mr-IN" sz="9600" b="1" dirty="0" smtClean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 .प्रसाद युग-</a:t>
            </a:r>
          </a:p>
          <a:p>
            <a:pPr>
              <a:spcBef>
                <a:spcPts val="0"/>
              </a:spcBef>
              <a:buNone/>
            </a:pPr>
            <a:r>
              <a:rPr lang="mr-IN" sz="9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जयशंकर प्रसाद –भावूकता पुर्ण आदर्श वादी कहानियां </a:t>
            </a:r>
          </a:p>
          <a:p>
            <a:pPr>
              <a:spcBef>
                <a:spcPts val="0"/>
              </a:spcBef>
              <a:buNone/>
            </a:pPr>
            <a:r>
              <a:rPr lang="mr-IN" sz="9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चंद्राधर शर्मा गुलेरी –यथार्थ वादी कहानियां  </a:t>
            </a:r>
          </a:p>
          <a:p>
            <a:pPr>
              <a:spcBef>
                <a:spcPts val="0"/>
              </a:spcBef>
              <a:buNone/>
            </a:pPr>
            <a:r>
              <a:rPr lang="mr-IN" sz="9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जी .पी श्रीवास्तव –हास्य प्रधान कहानियां </a:t>
            </a:r>
            <a:endParaRPr lang="hi-IN" sz="96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  <a:buNone/>
            </a:pPr>
            <a:endParaRPr lang="mr-IN" sz="96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mr-IN" sz="9600" b="1" dirty="0" smtClean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ख .प्रेमचंद युग –</a:t>
            </a:r>
          </a:p>
          <a:p>
            <a:pPr>
              <a:spcBef>
                <a:spcPts val="0"/>
              </a:spcBef>
              <a:buNone/>
            </a:pPr>
            <a:r>
              <a:rPr lang="mr-IN" sz="9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प्रेमचंद –सर्वाधिक प्रभाव </a:t>
            </a:r>
          </a:p>
          <a:p>
            <a:pPr>
              <a:spcBef>
                <a:spcPts val="0"/>
              </a:spcBef>
              <a:buNone/>
            </a:pPr>
            <a:r>
              <a:rPr lang="mr-IN" sz="9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राधा –कृष्ण दास –यथार्थ वादी कहानियां </a:t>
            </a:r>
          </a:p>
          <a:p>
            <a:pPr>
              <a:spcBef>
                <a:spcPts val="0"/>
              </a:spcBef>
              <a:buNone/>
            </a:pPr>
            <a:r>
              <a:rPr lang="mr-IN" sz="9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इलाचंद्र जोशी,जैनेन्द्र –मनोविश्लेषण वादी कहानियां </a:t>
            </a:r>
          </a:p>
          <a:p>
            <a:pPr>
              <a:spcBef>
                <a:spcPts val="0"/>
              </a:spcBef>
              <a:buNone/>
            </a:pPr>
            <a:r>
              <a:rPr lang="mr-IN" sz="9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भगवतीचरण वर्मा,निराला  -सामाजिक कहानियां </a:t>
            </a:r>
          </a:p>
          <a:p>
            <a:pPr>
              <a:spcBef>
                <a:spcPts val="0"/>
              </a:spcBef>
              <a:buNone/>
            </a:pPr>
            <a:r>
              <a:rPr lang="mr-IN" sz="9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वृन्दावान्लाल वर्मा –ऐतिहासिक कहानियां  </a:t>
            </a:r>
            <a:endParaRPr lang="hi-IN" sz="96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  <a:buNone/>
            </a:pPr>
            <a:endParaRPr lang="mr-IN" sz="80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mr-IN" sz="9600" b="1" dirty="0" smtClean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 . प्रगतीवादी युग </a:t>
            </a:r>
            <a:r>
              <a:rPr lang="mr-IN" sz="9600" dirty="0" smtClean="0">
                <a:latin typeface="Kokila" panose="020B0604020202020204" pitchFamily="34" charset="0"/>
                <a:cs typeface="Kokila" panose="020B0604020202020204" pitchFamily="34" charset="0"/>
              </a:rPr>
              <a:t>–</a:t>
            </a:r>
            <a:r>
              <a:rPr lang="hi-IN" sz="9600" dirty="0" smtClean="0"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mr-IN" sz="9600" b="1" dirty="0" smtClean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प्रेमचंदोत्तर </a:t>
            </a:r>
            <a:r>
              <a:rPr lang="mr-IN" sz="9600" b="1" dirty="0" smtClean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युग </a:t>
            </a:r>
          </a:p>
          <a:p>
            <a:pPr>
              <a:spcBef>
                <a:spcPts val="0"/>
              </a:spcBef>
              <a:buNone/>
            </a:pPr>
            <a:r>
              <a:rPr lang="mr-IN" sz="9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  यशपाल,भीष्म सहानी,निर्मल वर्मा,शिवानी, शैलेश मटीयानी,</a:t>
            </a:r>
          </a:p>
          <a:p>
            <a:pPr>
              <a:spcBef>
                <a:spcPts val="0"/>
              </a:spcBef>
              <a:buNone/>
            </a:pPr>
            <a:r>
              <a:rPr lang="mr-IN" sz="96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  रवींद्र कालिया, चंद्रकिरण सोनरिवसा,मन्नू भंडारी     </a:t>
            </a:r>
          </a:p>
          <a:p>
            <a:pPr>
              <a:buNone/>
            </a:pPr>
            <a:r>
              <a:rPr lang="mr-IN" dirty="0" smtClean="0"/>
              <a:t> 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429000" y="245533"/>
            <a:ext cx="5105400" cy="8212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28600"/>
            <a:ext cx="8534400" cy="965199"/>
          </a:xfrm>
        </p:spPr>
        <p:txBody>
          <a:bodyPr/>
          <a:lstStyle/>
          <a:p>
            <a:pPr algn="ctr"/>
            <a:r>
              <a:rPr lang="mr-IN" b="1" dirty="0" smtClean="0">
                <a:latin typeface="Kokila" panose="020B0604020202020204" pitchFamily="34" charset="0"/>
                <a:cs typeface="Kokila" panose="020B0604020202020204" pitchFamily="34" charset="0"/>
              </a:rPr>
              <a:t>छायावाद </a:t>
            </a:r>
            <a:r>
              <a:rPr lang="mr-IN" b="1" dirty="0" smtClean="0">
                <a:latin typeface="Kokila" panose="020B0604020202020204" pitchFamily="34" charset="0"/>
                <a:cs typeface="Kokila" panose="020B0604020202020204" pitchFamily="34" charset="0"/>
              </a:rPr>
              <a:t>:</a:t>
            </a:r>
            <a:r>
              <a:rPr lang="hi-IN" b="1" dirty="0" smtClean="0"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mr-IN" b="1" dirty="0" smtClean="0">
                <a:latin typeface="Kokila" panose="020B0604020202020204" pitchFamily="34" charset="0"/>
                <a:cs typeface="Kokila" panose="020B0604020202020204" pitchFamily="34" charset="0"/>
              </a:rPr>
              <a:t>एक </a:t>
            </a:r>
            <a:r>
              <a:rPr lang="mr-IN" b="1" dirty="0" smtClean="0">
                <a:latin typeface="Kokila" panose="020B0604020202020204" pitchFamily="34" charset="0"/>
                <a:cs typeface="Kokila" panose="020B0604020202020204" pitchFamily="34" charset="0"/>
              </a:rPr>
              <a:t>परिचय </a:t>
            </a:r>
            <a:endParaRPr lang="en-US" b="1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534400" cy="4326468"/>
          </a:xfrm>
        </p:spPr>
        <p:txBody>
          <a:bodyPr>
            <a:noAutofit/>
          </a:bodyPr>
          <a:lstStyle/>
          <a:p>
            <a:r>
              <a:rPr lang="mr-IN" sz="2800" dirty="0" smtClean="0">
                <a:solidFill>
                  <a:schemeClr val="tx2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छायावाद क्या हैं ?</a:t>
            </a:r>
          </a:p>
          <a:p>
            <a:r>
              <a:rPr lang="mr-IN" sz="2800" dirty="0" smtClean="0">
                <a:solidFill>
                  <a:schemeClr val="tx2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छायावाद की विभिन्न </a:t>
            </a:r>
            <a:r>
              <a:rPr lang="mr-IN" sz="2800" dirty="0" smtClean="0">
                <a:solidFill>
                  <a:schemeClr val="tx2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</a:t>
            </a:r>
            <a:r>
              <a:rPr lang="hi-IN" sz="2800" dirty="0" smtClean="0">
                <a:solidFill>
                  <a:schemeClr val="tx2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रि</a:t>
            </a:r>
            <a:r>
              <a:rPr lang="mr-IN" sz="2800" dirty="0" smtClean="0">
                <a:solidFill>
                  <a:schemeClr val="tx2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भाषये </a:t>
            </a:r>
            <a:endParaRPr lang="mr-IN" sz="2800" dirty="0" smtClean="0">
              <a:solidFill>
                <a:schemeClr val="tx2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r>
              <a:rPr lang="mr-IN" sz="2800" dirty="0" smtClean="0">
                <a:solidFill>
                  <a:schemeClr val="tx2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उत्पत्ति के मूल कारण –</a:t>
            </a:r>
          </a:p>
          <a:p>
            <a:pPr>
              <a:buNone/>
            </a:pP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   </a:t>
            </a: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कुंठा</a:t>
            </a: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, विद्रोह की भावना, नैतिक बुद्धिवाद का विरोध, नवीनता </a:t>
            </a: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का आवाहन,व्यक्तिवाद,समाज </a:t>
            </a: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का अप्रत्यक्ष्य प्रभाव|</a:t>
            </a:r>
          </a:p>
          <a:p>
            <a:pPr>
              <a:buNone/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क्या छायावाद स्वच्छंदतवाद का अनुकरण हैं?</a:t>
            </a:r>
          </a:p>
          <a:p>
            <a:pPr>
              <a:buNone/>
            </a:pPr>
            <a:r>
              <a:rPr lang="mr-IN" sz="2800" dirty="0" smtClean="0">
                <a:solidFill>
                  <a:schemeClr val="tx2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छायावाद का स्वरूप </a:t>
            </a: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–</a:t>
            </a:r>
          </a:p>
          <a:p>
            <a:pPr>
              <a:buNone/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१.स्थूल के प्रति सूक्ष्म का विद्रोह हैं |</a:t>
            </a:r>
          </a:p>
          <a:p>
            <a:pPr>
              <a:buNone/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२.छायावाद मैं रहस्य की झलक हैं |  </a:t>
            </a:r>
            <a:endParaRPr lang="en-US" sz="2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505200" y="381000"/>
            <a:ext cx="4419600" cy="8212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81000"/>
            <a:ext cx="8534400" cy="888999"/>
          </a:xfrm>
        </p:spPr>
        <p:txBody>
          <a:bodyPr/>
          <a:lstStyle/>
          <a:p>
            <a:pPr algn="ctr"/>
            <a:r>
              <a:rPr lang="mr-IN" sz="4400" b="1" dirty="0" smtClean="0">
                <a:latin typeface="Kokila" panose="020B0604020202020204" pitchFamily="34" charset="0"/>
                <a:cs typeface="Kokila" panose="020B0604020202020204" pitchFamily="34" charset="0"/>
              </a:rPr>
              <a:t>छायावाद</a:t>
            </a:r>
            <a:r>
              <a:rPr lang="mr-IN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8991600" cy="361526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यह एक काव्य पद्धति है |</a:t>
            </a:r>
          </a:p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इसमें मानवीकरण है |</a:t>
            </a:r>
          </a:p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यह जीवन के प्रति एक भावात्मक दृष्टीकोण है | </a:t>
            </a:r>
          </a:p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यह एक गीति काव्य है |</a:t>
            </a:r>
          </a:p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इसके मूल में औद्योगिकता से प्रेरित व्यक्तिवाद है |</a:t>
            </a:r>
          </a:p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यह थोथी नैतिकता,रूढीवाद,और </a:t>
            </a:r>
            <a:r>
              <a:rPr lang="hi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सा</a:t>
            </a: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मंती </a:t>
            </a: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–साम्राज्य वादी बन्धनो के प्रति एक विद्रोह है |</a:t>
            </a:r>
          </a:p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छायावाद एक दार्शनिक अनुभूति है |</a:t>
            </a:r>
            <a:endParaRPr lang="en-US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62400" y="245533"/>
            <a:ext cx="4419600" cy="8212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04800"/>
            <a:ext cx="8534400" cy="812799"/>
          </a:xfrm>
        </p:spPr>
        <p:txBody>
          <a:bodyPr/>
          <a:lstStyle/>
          <a:p>
            <a:pPr algn="ctr"/>
            <a:r>
              <a:rPr lang="mr-IN" b="1" dirty="0" smtClean="0">
                <a:latin typeface="Kokila" panose="020B0604020202020204" pitchFamily="34" charset="0"/>
                <a:cs typeface="Kokila" panose="020B0604020202020204" pitchFamily="34" charset="0"/>
              </a:rPr>
              <a:t>हिंदी गद्य का विकास </a:t>
            </a:r>
            <a:endParaRPr lang="en-US" b="1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17599"/>
            <a:ext cx="8534400" cy="482600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mr-IN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गद्य का महत्व </a:t>
            </a:r>
          </a:p>
          <a:p>
            <a:pPr>
              <a:buNone/>
            </a:pPr>
            <a:r>
              <a:rPr lang="mr-IN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आधुनिक काल से पूर्व का गद्य </a:t>
            </a:r>
            <a:r>
              <a:rPr lang="mr-IN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–</a:t>
            </a:r>
          </a:p>
          <a:p>
            <a:pPr>
              <a:buNone/>
            </a:pPr>
            <a:r>
              <a:rPr lang="mr-IN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राजस्थानी </a:t>
            </a:r>
            <a:r>
              <a:rPr lang="mr-IN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mr-IN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गद्य </a:t>
            </a:r>
          </a:p>
          <a:p>
            <a:pPr>
              <a:buNone/>
            </a:pPr>
            <a:r>
              <a:rPr lang="mr-IN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ब्रज भाषा का गद्य </a:t>
            </a:r>
          </a:p>
          <a:p>
            <a:pPr>
              <a:buNone/>
            </a:pPr>
            <a:r>
              <a:rPr lang="mr-IN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खडी बोली विकास के कारण</a:t>
            </a:r>
          </a:p>
          <a:p>
            <a:pPr>
              <a:buNone/>
            </a:pPr>
            <a:r>
              <a:rPr lang="mr-IN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खडी बोली गद्य का वास्तविक सूत्रपात –</a:t>
            </a:r>
          </a:p>
          <a:p>
            <a:pPr>
              <a:buNone/>
            </a:pPr>
            <a:r>
              <a:rPr lang="mr-IN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राजा शिप्रसाद सितारे हिंद </a:t>
            </a:r>
          </a:p>
          <a:p>
            <a:pPr>
              <a:buNone/>
            </a:pPr>
            <a:r>
              <a:rPr lang="mr-IN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राजा लक्ष्मणसिंह </a:t>
            </a:r>
          </a:p>
          <a:p>
            <a:pPr>
              <a:buNone/>
            </a:pPr>
            <a:r>
              <a:rPr lang="mr-IN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भारतेंदू </a:t>
            </a:r>
            <a:r>
              <a:rPr lang="mr-IN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हरीशचंद्र</a:t>
            </a:r>
            <a:r>
              <a:rPr lang="hi-IN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mr-IN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-</a:t>
            </a:r>
            <a:r>
              <a:rPr lang="hi-IN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mr-IN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व्याकरण </a:t>
            </a:r>
            <a:r>
              <a:rPr lang="mr-IN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तथा शब्द भांडार की समस्या </a:t>
            </a:r>
          </a:p>
          <a:p>
            <a:pPr>
              <a:buNone/>
            </a:pPr>
            <a:r>
              <a:rPr lang="mr-IN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आचार्य महावीर प्रसाद द्विवेदी का योगदान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114800" y="321733"/>
            <a:ext cx="4419600" cy="8212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0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mr-IN" sz="4000" b="1" dirty="0" smtClean="0">
                <a:latin typeface="Kokila" panose="020B0604020202020204" pitchFamily="34" charset="0"/>
                <a:cs typeface="Kokila" panose="020B0604020202020204" pitchFamily="34" charset="0"/>
              </a:rPr>
              <a:t>हिंदी नाटक </a:t>
            </a:r>
            <a:r>
              <a:rPr lang="mr-IN" sz="4000" b="1" dirty="0" smtClean="0">
                <a:latin typeface="Kokila" panose="020B0604020202020204" pitchFamily="34" charset="0"/>
                <a:cs typeface="Kokila" panose="020B0604020202020204" pitchFamily="34" charset="0"/>
              </a:rPr>
              <a:t>उद</a:t>
            </a:r>
            <a:r>
              <a:rPr lang="hi-IN" sz="4000" b="1" dirty="0" smtClean="0">
                <a:latin typeface="Kokila" panose="020B0604020202020204" pitchFamily="34" charset="0"/>
                <a:cs typeface="Kokila" panose="020B0604020202020204" pitchFamily="34" charset="0"/>
              </a:rPr>
              <a:t>्</a:t>
            </a:r>
            <a:r>
              <a:rPr lang="mr-IN" sz="4000" b="1" dirty="0" smtClean="0">
                <a:latin typeface="Kokila" panose="020B0604020202020204" pitchFamily="34" charset="0"/>
                <a:cs typeface="Kokila" panose="020B0604020202020204" pitchFamily="34" charset="0"/>
              </a:rPr>
              <a:t>भव </a:t>
            </a:r>
            <a:r>
              <a:rPr lang="mr-IN" sz="4000" b="1" dirty="0" smtClean="0">
                <a:latin typeface="Kokila" panose="020B0604020202020204" pitchFamily="34" charset="0"/>
                <a:cs typeface="Kokila" panose="020B0604020202020204" pitchFamily="34" charset="0"/>
              </a:rPr>
              <a:t>और विकास </a:t>
            </a:r>
            <a:endParaRPr lang="en-US" sz="4000" b="1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8534400" cy="3615267"/>
          </a:xfrm>
        </p:spPr>
        <p:txBody>
          <a:bodyPr>
            <a:normAutofit fontScale="25000" lnSpcReduction="20000"/>
          </a:bodyPr>
          <a:lstStyle/>
          <a:p>
            <a:r>
              <a:rPr lang="mr-IN" sz="1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नाट्य कला का प्राचीन विकास </a:t>
            </a:r>
          </a:p>
          <a:p>
            <a:r>
              <a:rPr lang="mr-IN" sz="1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विकास न होने के कारण </a:t>
            </a:r>
          </a:p>
          <a:p>
            <a:r>
              <a:rPr lang="mr-IN" sz="1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पारसी थियेटर </a:t>
            </a:r>
          </a:p>
          <a:p>
            <a:r>
              <a:rPr lang="mr-IN" sz="1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भारतेंदू युग –</a:t>
            </a:r>
          </a:p>
          <a:p>
            <a:pPr>
              <a:buNone/>
            </a:pPr>
            <a:r>
              <a:rPr lang="mr-IN" sz="1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  पहला मौलिक नाटक –सत्य हरिश्चंद्र </a:t>
            </a:r>
          </a:p>
          <a:p>
            <a:pPr>
              <a:buNone/>
            </a:pPr>
            <a:r>
              <a:rPr lang="mr-IN" sz="1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  भारतेंदू के अन्य नाटक </a:t>
            </a:r>
          </a:p>
          <a:p>
            <a:pPr>
              <a:buNone/>
            </a:pPr>
            <a:r>
              <a:rPr lang="mr-IN" sz="1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 भारतेंदू युगीन अन्य नाटककार </a:t>
            </a:r>
          </a:p>
          <a:p>
            <a:r>
              <a:rPr lang="mr-IN" sz="1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प्रसाद </a:t>
            </a:r>
            <a:r>
              <a:rPr lang="mr-IN" sz="1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युग</a:t>
            </a:r>
            <a:r>
              <a:rPr lang="hi-IN" sz="1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mr-IN" sz="1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-</a:t>
            </a:r>
            <a:endParaRPr lang="mr-IN" sz="128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r>
              <a:rPr lang="mr-IN" sz="1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प्रसा</a:t>
            </a:r>
            <a:r>
              <a:rPr lang="hi-IN" sz="1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दोत्तर </a:t>
            </a:r>
            <a:r>
              <a:rPr lang="mr-IN" sz="1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युग</a:t>
            </a:r>
            <a:r>
              <a:rPr lang="hi-IN" sz="1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mr-IN" sz="1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-</a:t>
            </a:r>
            <a:endParaRPr lang="mr-IN" sz="128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268</TotalTime>
  <Words>426</Words>
  <Application>Microsoft Office PowerPoint</Application>
  <PresentationFormat>Widescreen</PresentationFormat>
  <Paragraphs>95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Century Gothic</vt:lpstr>
      <vt:lpstr>Kokila</vt:lpstr>
      <vt:lpstr>Kruti Dev 055</vt:lpstr>
      <vt:lpstr>Mangal</vt:lpstr>
      <vt:lpstr>Wingdings 3</vt:lpstr>
      <vt:lpstr>Slice</vt:lpstr>
      <vt:lpstr>हिंदी विभाग   </vt:lpstr>
      <vt:lpstr>छायावाद की विशेषताएँ  </vt:lpstr>
      <vt:lpstr>प्रगतिवादी काव्य की विशेषताएँ </vt:lpstr>
      <vt:lpstr>प्रयोगवादी काव्य की विशेषताएँ  </vt:lpstr>
      <vt:lpstr>हिंदी कहानी का विकास </vt:lpstr>
      <vt:lpstr>छायावाद : एक परिचय </vt:lpstr>
      <vt:lpstr>छायावाद </vt:lpstr>
      <vt:lpstr>हिंदी गद्य का विकास </vt:lpstr>
      <vt:lpstr>हिंदी नाटक उद्भव और विकास </vt:lpstr>
      <vt:lpstr>धन्यवाद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हिंदी   प्रा.ताकभाते पी.व्ही</dc:title>
  <dc:creator>ENGLISH</dc:creator>
  <cp:lastModifiedBy>NAAC-PC</cp:lastModifiedBy>
  <cp:revision>71</cp:revision>
  <dcterms:created xsi:type="dcterms:W3CDTF">2006-08-16T00:00:00Z</dcterms:created>
  <dcterms:modified xsi:type="dcterms:W3CDTF">2023-08-25T07:02:43Z</dcterms:modified>
</cp:coreProperties>
</file>