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6" r:id="rId1"/>
  </p:sldMasterIdLst>
  <p:sldIdLst>
    <p:sldId id="256" r:id="rId2"/>
    <p:sldId id="257" r:id="rId3"/>
    <p:sldId id="258" r:id="rId4"/>
    <p:sldId id="260" r:id="rId5"/>
    <p:sldId id="266" r:id="rId6"/>
    <p:sldId id="265"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3" d="100"/>
          <a:sy n="63" d="100"/>
        </p:scale>
        <p:origin x="-126" y="-210"/>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2"/>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7"/>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3"/>
          </p:nvPr>
        </p:nvSpPr>
        <p:spPr>
          <a:xfrm>
            <a:off x="4165600" y="635635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s://www.litcharts.com/lit/poetics/characters/aristotle"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9D346AA-B9CD-DD4C-39B8-6F4AA6924B4F}"/>
              </a:ext>
            </a:extLst>
          </p:cNvPr>
          <p:cNvSpPr>
            <a:spLocks noGrp="1"/>
          </p:cNvSpPr>
          <p:nvPr>
            <p:ph type="ctrTitle"/>
          </p:nvPr>
        </p:nvSpPr>
        <p:spPr>
          <a:xfrm>
            <a:off x="1905000" y="2286000"/>
            <a:ext cx="8688464" cy="1694259"/>
          </a:xfrm>
        </p:spPr>
        <p:txBody>
          <a:bodyPr>
            <a:noAutofit/>
          </a:bodyPr>
          <a:lstStyle/>
          <a:p>
            <a:r>
              <a:rPr lang="en-GB" sz="11500" b="1" i="1" dirty="0" smtClean="0">
                <a:solidFill>
                  <a:srgbClr val="FF0000"/>
                </a:solidFill>
              </a:rPr>
              <a:t>WEL  - COME</a:t>
            </a:r>
            <a:endParaRPr lang="en-US" sz="11500" b="1" i="1" dirty="0">
              <a:solidFill>
                <a:srgbClr val="FF0000"/>
              </a:solidFill>
            </a:endParaRPr>
          </a:p>
        </p:txBody>
      </p:sp>
    </p:spTree>
    <p:extLst>
      <p:ext uri="{BB962C8B-B14F-4D97-AF65-F5344CB8AC3E}">
        <p14:creationId xmlns="" xmlns:p14="http://schemas.microsoft.com/office/powerpoint/2010/main" val="35453151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6AC4DA3-C69C-A448-4458-D517083BBAAA}"/>
              </a:ext>
            </a:extLst>
          </p:cNvPr>
          <p:cNvSpPr>
            <a:spLocks noGrp="1"/>
          </p:cNvSpPr>
          <p:nvPr>
            <p:ph type="ctrTitle"/>
          </p:nvPr>
        </p:nvSpPr>
        <p:spPr>
          <a:xfrm>
            <a:off x="381000" y="1981200"/>
            <a:ext cx="10287000" cy="4648200"/>
          </a:xfrm>
        </p:spPr>
        <p:txBody>
          <a:bodyPr>
            <a:normAutofit/>
          </a:bodyPr>
          <a:lstStyle/>
          <a:p>
            <a:pPr marL="342900" indent="-342900"/>
            <a:r>
              <a:rPr lang="en-US" sz="2400" i="1" dirty="0"/>
              <a:t>    </a:t>
            </a:r>
            <a:r>
              <a:rPr lang="en-US" sz="2400" i="1" dirty="0" smtClean="0"/>
              <a:t>B.A. Part-III </a:t>
            </a:r>
            <a:r>
              <a:rPr lang="en-US" sz="2400" i="1" dirty="0"/>
              <a:t>(</a:t>
            </a:r>
            <a:r>
              <a:rPr lang="en-US" sz="2400" i="1" dirty="0" smtClean="0"/>
              <a:t>2021-22) </a:t>
            </a:r>
            <a:r>
              <a:rPr lang="en-US" sz="2400" i="1" dirty="0"/>
              <a:t/>
            </a:r>
            <a:br>
              <a:rPr lang="en-US" sz="2400" i="1" dirty="0"/>
            </a:br>
            <a:r>
              <a:rPr lang="en-US" sz="2400" i="1" dirty="0" smtClean="0"/>
              <a:t>Special English</a:t>
            </a:r>
            <a:r>
              <a:rPr lang="en-US" sz="2400" i="1" dirty="0"/>
              <a:t/>
            </a:r>
            <a:br>
              <a:rPr lang="en-US" sz="2400" i="1" dirty="0"/>
            </a:br>
            <a:r>
              <a:rPr lang="en-US" sz="2400" b="1" i="1" dirty="0" smtClean="0"/>
              <a:t>Indian English Literature  </a:t>
            </a:r>
            <a:br>
              <a:rPr lang="en-US" sz="2400" b="1" i="1" dirty="0" smtClean="0"/>
            </a:br>
            <a:r>
              <a:rPr lang="en-US" sz="2400" i="1" dirty="0"/>
              <a:t/>
            </a:r>
            <a:br>
              <a:rPr lang="en-US" sz="2400" i="1" dirty="0"/>
            </a:br>
            <a:r>
              <a:rPr lang="en-US" sz="2400" i="1" dirty="0"/>
              <a:t>A Presentation</a:t>
            </a:r>
            <a:br>
              <a:rPr lang="en-US" sz="2400" i="1" dirty="0"/>
            </a:br>
            <a:r>
              <a:rPr lang="en-US" sz="2400" i="1" dirty="0"/>
              <a:t> By </a:t>
            </a:r>
            <a:br>
              <a:rPr lang="en-US" sz="2400" i="1" dirty="0"/>
            </a:br>
            <a:r>
              <a:rPr lang="en-US" sz="2400" b="1" i="1" dirty="0" err="1" smtClean="0"/>
              <a:t>Prof.Nikhat</a:t>
            </a:r>
            <a:r>
              <a:rPr lang="en-US" sz="2400" b="1" i="1" dirty="0" smtClean="0"/>
              <a:t> </a:t>
            </a:r>
            <a:r>
              <a:rPr lang="en-US" sz="2400" b="1" i="1" dirty="0" err="1" smtClean="0"/>
              <a:t>Shaikh</a:t>
            </a:r>
            <a:r>
              <a:rPr lang="en-US" sz="2400" i="1" dirty="0"/>
              <a:t/>
            </a:r>
            <a:br>
              <a:rPr lang="en-US" sz="2400" i="1" dirty="0"/>
            </a:br>
            <a:r>
              <a:rPr lang="en-US" sz="2400" i="1" dirty="0"/>
              <a:t>on</a:t>
            </a:r>
            <a:br>
              <a:rPr lang="en-US" sz="2400" i="1" dirty="0"/>
            </a:br>
            <a:r>
              <a:rPr lang="en-US" sz="2400" i="1" dirty="0" smtClean="0"/>
              <a:t> </a:t>
            </a:r>
            <a:r>
              <a:rPr lang="en-US" sz="2400" b="1" i="1" dirty="0" smtClean="0"/>
              <a:t>Salient Feature of Modern Indian English Poetry</a:t>
            </a:r>
            <a:r>
              <a:rPr lang="en-US" sz="2400" i="1" dirty="0" smtClean="0"/>
              <a:t> </a:t>
            </a:r>
            <a:br>
              <a:rPr lang="en-US" sz="2400" i="1" dirty="0" smtClean="0"/>
            </a:br>
            <a:endParaRPr lang="en-US" sz="2400" dirty="0"/>
          </a:p>
        </p:txBody>
      </p:sp>
      <p:sp>
        <p:nvSpPr>
          <p:cNvPr id="3" name="Content Placeholder 2">
            <a:extLst>
              <a:ext uri="{FF2B5EF4-FFF2-40B4-BE49-F238E27FC236}">
                <a16:creationId xmlns="" xmlns:a16="http://schemas.microsoft.com/office/drawing/2014/main" id="{675B5E47-157E-D6AF-3738-76E6C307465F}"/>
              </a:ext>
            </a:extLst>
          </p:cNvPr>
          <p:cNvSpPr>
            <a:spLocks noGrp="1"/>
          </p:cNvSpPr>
          <p:nvPr>
            <p:ph type="subTitle" idx="1"/>
          </p:nvPr>
        </p:nvSpPr>
        <p:spPr>
          <a:xfrm>
            <a:off x="457200" y="228600"/>
            <a:ext cx="11298470" cy="1828800"/>
          </a:xfrm>
        </p:spPr>
        <p:txBody>
          <a:bodyPr>
            <a:noAutofit/>
          </a:bodyPr>
          <a:lstStyle/>
          <a:p>
            <a:pPr marL="857250" indent="-857250" algn="ctr">
              <a:lnSpc>
                <a:spcPct val="100000"/>
              </a:lnSpc>
            </a:pPr>
            <a:r>
              <a:rPr lang="en-GB" sz="6600" b="1" i="1" dirty="0" smtClean="0">
                <a:solidFill>
                  <a:srgbClr val="00B0F0"/>
                </a:solidFill>
              </a:rPr>
              <a:t> </a:t>
            </a:r>
            <a:r>
              <a:rPr lang="en-US" sz="3600" b="1" i="1" dirty="0" smtClean="0">
                <a:solidFill>
                  <a:schemeClr val="tx1"/>
                </a:solidFill>
              </a:rPr>
              <a:t>Union Education Society's</a:t>
            </a:r>
          </a:p>
          <a:p>
            <a:pPr marL="857250" indent="-857250"/>
            <a:r>
              <a:rPr lang="en-US" sz="3600" b="1" i="1" dirty="0" smtClean="0">
                <a:solidFill>
                  <a:schemeClr val="tx1"/>
                </a:solidFill>
              </a:rPr>
              <a:t> </a:t>
            </a:r>
            <a:r>
              <a:rPr lang="en-US" sz="3600" b="1" i="1" dirty="0" err="1" smtClean="0">
                <a:solidFill>
                  <a:schemeClr val="tx1"/>
                </a:solidFill>
              </a:rPr>
              <a:t>Mahila</a:t>
            </a:r>
            <a:r>
              <a:rPr lang="en-US" sz="3600" b="1" i="1" dirty="0" smtClean="0">
                <a:solidFill>
                  <a:schemeClr val="tx1"/>
                </a:solidFill>
              </a:rPr>
              <a:t> </a:t>
            </a:r>
            <a:r>
              <a:rPr lang="en-US" sz="3600" b="1" i="1" dirty="0" err="1" smtClean="0">
                <a:solidFill>
                  <a:schemeClr val="tx1"/>
                </a:solidFill>
              </a:rPr>
              <a:t>Mahavidyalaya</a:t>
            </a:r>
            <a:r>
              <a:rPr lang="en-US" sz="3600" b="1" i="1" dirty="0" smtClean="0">
                <a:solidFill>
                  <a:schemeClr val="tx1"/>
                </a:solidFill>
              </a:rPr>
              <a:t>, </a:t>
            </a:r>
            <a:r>
              <a:rPr lang="en-US" sz="3600" b="1" i="1" dirty="0" err="1" smtClean="0">
                <a:solidFill>
                  <a:schemeClr val="tx1"/>
                </a:solidFill>
              </a:rPr>
              <a:t>Solapur</a:t>
            </a:r>
            <a:r>
              <a:rPr lang="en-US" sz="3600" b="1" i="1" dirty="0" smtClean="0">
                <a:solidFill>
                  <a:schemeClr val="tx1"/>
                </a:solidFill>
              </a:rPr>
              <a:t>.</a:t>
            </a:r>
            <a:endParaRPr lang="en-US" sz="6600" b="1" i="1" dirty="0">
              <a:solidFill>
                <a:schemeClr val="tx1"/>
              </a:solidFill>
            </a:endParaRPr>
          </a:p>
        </p:txBody>
      </p:sp>
    </p:spTree>
    <p:extLst>
      <p:ext uri="{BB962C8B-B14F-4D97-AF65-F5344CB8AC3E}">
        <p14:creationId xmlns="" xmlns:p14="http://schemas.microsoft.com/office/powerpoint/2010/main" val="2995564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039DE36-0140-A998-B91D-D8C26EBDC87D}"/>
              </a:ext>
            </a:extLst>
          </p:cNvPr>
          <p:cNvSpPr>
            <a:spLocks noGrp="1"/>
          </p:cNvSpPr>
          <p:nvPr>
            <p:ph type="ctrTitle"/>
          </p:nvPr>
        </p:nvSpPr>
        <p:spPr>
          <a:xfrm rot="10800000" flipV="1">
            <a:off x="381000" y="381000"/>
            <a:ext cx="11049000" cy="4572000"/>
          </a:xfrm>
        </p:spPr>
        <p:txBody>
          <a:bodyPr>
            <a:normAutofit/>
          </a:bodyPr>
          <a:lstStyle/>
          <a:p>
            <a:pPr algn="l"/>
            <a:r>
              <a:rPr lang="en-US" sz="3600" b="1" dirty="0" smtClean="0"/>
              <a:t>Introduction</a:t>
            </a:r>
            <a:r>
              <a:rPr lang="en-US" sz="3600" dirty="0" smtClean="0"/>
              <a:t>:– </a:t>
            </a:r>
            <a:br>
              <a:rPr lang="en-US" sz="3600" dirty="0" smtClean="0"/>
            </a:br>
            <a:r>
              <a:rPr lang="en-US" sz="2800" dirty="0" smtClean="0"/>
              <a:t> Modern poetry is written in simple language, the language of every day speech and even sometimes in dialect or jargon like some poems of Rudyard Kipling (in the jargon of soldiers). 2. Modern poetry is mostly sophisticated as a result of the sophistication of the modern age, e. g. T. S. Eliot's "The Waste Land". of nature with a difference.</a:t>
            </a:r>
            <a:endParaRPr lang="en-US" sz="3600" b="1" dirty="0">
              <a:solidFill>
                <a:srgbClr val="FF0000"/>
              </a:solidFill>
            </a:endParaRPr>
          </a:p>
        </p:txBody>
      </p:sp>
      <p:sp>
        <p:nvSpPr>
          <p:cNvPr id="3" name="Content Placeholder 2">
            <a:extLst>
              <a:ext uri="{FF2B5EF4-FFF2-40B4-BE49-F238E27FC236}">
                <a16:creationId xmlns="" xmlns:a16="http://schemas.microsoft.com/office/drawing/2014/main" id="{2FD6F853-8235-0F03-8C68-9994936A8BD6}"/>
              </a:ext>
            </a:extLst>
          </p:cNvPr>
          <p:cNvSpPr>
            <a:spLocks noGrp="1"/>
          </p:cNvSpPr>
          <p:nvPr>
            <p:ph type="subTitle" idx="1"/>
          </p:nvPr>
        </p:nvSpPr>
        <p:spPr>
          <a:xfrm>
            <a:off x="457200" y="3962400"/>
            <a:ext cx="10515600" cy="4038600"/>
          </a:xfrm>
        </p:spPr>
        <p:txBody>
          <a:bodyPr>
            <a:noAutofit/>
          </a:bodyPr>
          <a:lstStyle/>
          <a:p>
            <a:pPr marL="342900" indent="-342900" algn="l"/>
            <a:endParaRPr lang="en-US" dirty="0">
              <a:solidFill>
                <a:schemeClr val="tx1"/>
              </a:solidFill>
              <a:latin typeface="+mj-lt"/>
              <a:ea typeface="+mj-ea"/>
              <a:cs typeface="+mj-cs"/>
            </a:endParaRPr>
          </a:p>
        </p:txBody>
      </p:sp>
    </p:spTree>
    <p:extLst>
      <p:ext uri="{BB962C8B-B14F-4D97-AF65-F5344CB8AC3E}">
        <p14:creationId xmlns="" xmlns:p14="http://schemas.microsoft.com/office/powerpoint/2010/main" val="3782907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 xmlns:a16="http://schemas.microsoft.com/office/drawing/2014/main" id="{EE9FC7A4-E746-452A-3F85-2E299C1B5E6E}"/>
              </a:ext>
            </a:extLst>
          </p:cNvPr>
          <p:cNvSpPr>
            <a:spLocks noGrp="1"/>
          </p:cNvSpPr>
          <p:nvPr>
            <p:ph type="subTitle" idx="1"/>
          </p:nvPr>
        </p:nvSpPr>
        <p:spPr>
          <a:xfrm rot="10800000" flipV="1">
            <a:off x="0" y="0"/>
            <a:ext cx="11811000" cy="6858000"/>
          </a:xfrm>
        </p:spPr>
        <p:txBody>
          <a:bodyPr>
            <a:normAutofit/>
          </a:bodyPr>
          <a:lstStyle/>
          <a:p>
            <a:pPr algn="l"/>
            <a:endParaRPr lang="en-US" sz="2000" dirty="0" smtClean="0"/>
          </a:p>
          <a:p>
            <a:pPr algn="l"/>
            <a:r>
              <a:rPr lang="en-US" sz="2000" b="1" dirty="0" smtClean="0">
                <a:solidFill>
                  <a:schemeClr val="tx1"/>
                </a:solidFill>
              </a:rPr>
              <a:t>Silent Features of Indian English Poetry</a:t>
            </a:r>
          </a:p>
          <a:p>
            <a:pPr algn="l"/>
            <a:r>
              <a:rPr lang="en-US" sz="2000" dirty="0" smtClean="0">
                <a:solidFill>
                  <a:schemeClr val="tx1"/>
                </a:solidFill>
              </a:rPr>
              <a:t>When we talk about Indian English Literature, it is obvious to mention Indian English Poetry, since it is </a:t>
            </a:r>
          </a:p>
          <a:p>
            <a:pPr algn="l"/>
            <a:r>
              <a:rPr lang="en-US" sz="2000" dirty="0" smtClean="0">
                <a:solidFill>
                  <a:schemeClr val="tx1"/>
                </a:solidFill>
              </a:rPr>
              <a:t>the oldest form. The typical and actual India is beautifully being carved and described by Indian poets </a:t>
            </a:r>
          </a:p>
          <a:p>
            <a:pPr algn="l"/>
            <a:r>
              <a:rPr lang="en-US" sz="2000" dirty="0" smtClean="0">
                <a:solidFill>
                  <a:schemeClr val="tx1"/>
                </a:solidFill>
              </a:rPr>
              <a:t>who write in English.</a:t>
            </a:r>
          </a:p>
          <a:p>
            <a:pPr algn="l"/>
            <a:r>
              <a:rPr lang="en-US" sz="2000" dirty="0" smtClean="0">
                <a:solidFill>
                  <a:schemeClr val="tx1"/>
                </a:solidFill>
              </a:rPr>
              <a:t>A new form of English poetry had been discovered by Indian poets by using Indian culture, traditions, </a:t>
            </a:r>
          </a:p>
          <a:p>
            <a:pPr algn="l"/>
            <a:r>
              <a:rPr lang="en-US" sz="2000" dirty="0" smtClean="0">
                <a:solidFill>
                  <a:schemeClr val="tx1"/>
                </a:solidFill>
              </a:rPr>
              <a:t>issues etc and made the world know about them.</a:t>
            </a:r>
          </a:p>
          <a:p>
            <a:pPr algn="l"/>
            <a:r>
              <a:rPr lang="en-US" sz="2000" dirty="0" smtClean="0">
                <a:solidFill>
                  <a:schemeClr val="tx1"/>
                </a:solidFill>
              </a:rPr>
              <a:t>During the pre-independence era, few of the poets tried to ‘be English’ by copying the style and pattern </a:t>
            </a:r>
          </a:p>
          <a:p>
            <a:pPr algn="l"/>
            <a:r>
              <a:rPr lang="en-US" sz="2000" dirty="0" smtClean="0">
                <a:solidFill>
                  <a:schemeClr val="tx1"/>
                </a:solidFill>
              </a:rPr>
              <a:t>of the native English poets, they lost their identity by not paying heed to their own potential.</a:t>
            </a:r>
          </a:p>
          <a:p>
            <a:pPr algn="l"/>
            <a:r>
              <a:rPr lang="en-US" sz="2000" dirty="0" smtClean="0">
                <a:solidFill>
                  <a:schemeClr val="tx1"/>
                </a:solidFill>
              </a:rPr>
              <a:t>When British came to India, they brought their culture, language and religion along with them which </a:t>
            </a:r>
          </a:p>
          <a:p>
            <a:pPr algn="l"/>
            <a:r>
              <a:rPr lang="en-US" sz="2000" dirty="0" smtClean="0">
                <a:solidFill>
                  <a:schemeClr val="tx1"/>
                </a:solidFill>
              </a:rPr>
              <a:t>resulted in the writers and poets trying their hands in this foreign language and they are famed as well as</a:t>
            </a:r>
          </a:p>
          <a:p>
            <a:pPr algn="l"/>
            <a:r>
              <a:rPr lang="en-US" sz="2000" dirty="0" smtClean="0">
                <a:solidFill>
                  <a:schemeClr val="tx1"/>
                </a:solidFill>
              </a:rPr>
              <a:t>reputed till date.</a:t>
            </a:r>
          </a:p>
          <a:p>
            <a:pPr algn="l"/>
            <a:r>
              <a:rPr lang="en-US" sz="2000" b="1" dirty="0" smtClean="0">
                <a:solidFill>
                  <a:schemeClr val="tx1"/>
                </a:solidFill>
              </a:rPr>
              <a:t>Indian English Poets</a:t>
            </a:r>
          </a:p>
          <a:p>
            <a:pPr algn="l"/>
            <a:r>
              <a:rPr lang="en-US" sz="2000" dirty="0" smtClean="0">
                <a:solidFill>
                  <a:schemeClr val="tx1"/>
                </a:solidFill>
              </a:rPr>
              <a:t>Henry Louis Vivian </a:t>
            </a:r>
            <a:r>
              <a:rPr lang="en-US" sz="2000" dirty="0" err="1" smtClean="0">
                <a:solidFill>
                  <a:schemeClr val="tx1"/>
                </a:solidFill>
              </a:rPr>
              <a:t>Derozio</a:t>
            </a:r>
            <a:r>
              <a:rPr lang="en-US" sz="2000" dirty="0" smtClean="0">
                <a:solidFill>
                  <a:schemeClr val="tx1"/>
                </a:solidFill>
              </a:rPr>
              <a:t> is regarded as the first poet of Indian English poetry. He was criticized for his </a:t>
            </a:r>
          </a:p>
          <a:p>
            <a:pPr algn="l"/>
            <a:r>
              <a:rPr lang="en-US" sz="2000" dirty="0" smtClean="0">
                <a:solidFill>
                  <a:schemeClr val="tx1"/>
                </a:solidFill>
              </a:rPr>
              <a:t>writings were considered to be too western or it may be said that his poems contained the tint of </a:t>
            </a:r>
          </a:p>
          <a:p>
            <a:pPr algn="l"/>
            <a:r>
              <a:rPr lang="en-US" sz="2000" dirty="0" err="1" smtClean="0">
                <a:solidFill>
                  <a:schemeClr val="tx1"/>
                </a:solidFill>
              </a:rPr>
              <a:t>Christianity.His</a:t>
            </a:r>
            <a:r>
              <a:rPr lang="en-US" sz="2000" dirty="0" smtClean="0">
                <a:solidFill>
                  <a:schemeClr val="tx1"/>
                </a:solidFill>
              </a:rPr>
              <a:t> interest in this country is being shown by his poem such as ‘Harp of India’. The </a:t>
            </a:r>
          </a:p>
          <a:p>
            <a:pPr algn="l"/>
            <a:r>
              <a:rPr lang="en-US" sz="2000" dirty="0" smtClean="0">
                <a:solidFill>
                  <a:schemeClr val="tx1"/>
                </a:solidFill>
              </a:rPr>
              <a:t>characteristics of Indian poems cannot be defined but the </a:t>
            </a:r>
            <a:r>
              <a:rPr lang="en-US" sz="2000" dirty="0" err="1" smtClean="0">
                <a:solidFill>
                  <a:schemeClr val="tx1"/>
                </a:solidFill>
              </a:rPr>
              <a:t>Indianness</a:t>
            </a:r>
            <a:r>
              <a:rPr lang="en-US" sz="2000" dirty="0" smtClean="0">
                <a:solidFill>
                  <a:schemeClr val="tx1"/>
                </a:solidFill>
              </a:rPr>
              <a:t> remains a remarkable character in </a:t>
            </a:r>
          </a:p>
          <a:p>
            <a:pPr algn="l"/>
            <a:r>
              <a:rPr lang="en-US" sz="2000" dirty="0" smtClean="0">
                <a:solidFill>
                  <a:schemeClr val="tx1"/>
                </a:solidFill>
              </a:rPr>
              <a:t>it.</a:t>
            </a:r>
          </a:p>
          <a:p>
            <a:endParaRPr lang="en-US" sz="2000" dirty="0" smtClean="0"/>
          </a:p>
          <a:p>
            <a:pPr algn="l"/>
            <a:endParaRPr lang="en-US" sz="2000" dirty="0" smtClean="0"/>
          </a:p>
          <a:p>
            <a:pPr algn="l"/>
            <a:endParaRPr lang="en-US" sz="2000" dirty="0"/>
          </a:p>
        </p:txBody>
      </p:sp>
    </p:spTree>
    <p:extLst>
      <p:ext uri="{BB962C8B-B14F-4D97-AF65-F5344CB8AC3E}">
        <p14:creationId xmlns="" xmlns:p14="http://schemas.microsoft.com/office/powerpoint/2010/main" val="21060020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 xmlns:a16="http://schemas.microsoft.com/office/drawing/2014/main" id="{EE9FC7A4-E746-452A-3F85-2E299C1B5E6E}"/>
              </a:ext>
            </a:extLst>
          </p:cNvPr>
          <p:cNvSpPr>
            <a:spLocks noGrp="1"/>
          </p:cNvSpPr>
          <p:nvPr>
            <p:ph type="subTitle" idx="1"/>
          </p:nvPr>
        </p:nvSpPr>
        <p:spPr>
          <a:xfrm rot="10800000" flipV="1">
            <a:off x="0" y="0"/>
            <a:ext cx="11811000" cy="6858000"/>
          </a:xfrm>
        </p:spPr>
        <p:txBody>
          <a:bodyPr>
            <a:noAutofit/>
          </a:bodyPr>
          <a:lstStyle/>
          <a:p>
            <a:pPr algn="l"/>
            <a:endParaRPr lang="en-US" sz="2000" b="1" dirty="0" smtClean="0">
              <a:solidFill>
                <a:schemeClr val="tx1"/>
              </a:solidFill>
              <a:hlinkClick r:id="rId2"/>
            </a:endParaRPr>
          </a:p>
          <a:p>
            <a:pPr algn="l"/>
            <a:r>
              <a:rPr lang="en-US" sz="2000" dirty="0" smtClean="0">
                <a:solidFill>
                  <a:schemeClr val="tx1"/>
                </a:solidFill>
              </a:rPr>
              <a:t> </a:t>
            </a:r>
            <a:r>
              <a:rPr lang="en-US" sz="2000" dirty="0" smtClean="0"/>
              <a:t/>
            </a:r>
            <a:br>
              <a:rPr lang="en-US" sz="2000" dirty="0" smtClean="0"/>
            </a:br>
            <a:r>
              <a:rPr lang="en-US" sz="2000" b="1" dirty="0" smtClean="0">
                <a:solidFill>
                  <a:schemeClr val="tx1"/>
                </a:solidFill>
              </a:rPr>
              <a:t>Characteristics</a:t>
            </a:r>
          </a:p>
          <a:p>
            <a:pPr algn="l"/>
            <a:r>
              <a:rPr lang="en-US" sz="2000" dirty="0" smtClean="0">
                <a:solidFill>
                  <a:schemeClr val="tx1"/>
                </a:solidFill>
              </a:rPr>
              <a:t>In the poems like ‘The Railway Clerk’ by </a:t>
            </a:r>
            <a:r>
              <a:rPr lang="en-US" sz="2000" dirty="0" err="1" smtClean="0">
                <a:solidFill>
                  <a:schemeClr val="tx1"/>
                </a:solidFill>
              </a:rPr>
              <a:t>Nissim</a:t>
            </a:r>
            <a:r>
              <a:rPr lang="en-US" sz="2000" dirty="0" smtClean="0">
                <a:solidFill>
                  <a:schemeClr val="tx1"/>
                </a:solidFill>
              </a:rPr>
              <a:t> Ezekiel, there is a comprehensive use of Indian English </a:t>
            </a:r>
          </a:p>
          <a:p>
            <a:pPr algn="l"/>
            <a:r>
              <a:rPr lang="en-US" sz="2000" dirty="0" smtClean="0">
                <a:solidFill>
                  <a:schemeClr val="tx1"/>
                </a:solidFill>
              </a:rPr>
              <a:t>such as the suffix; ‘</a:t>
            </a:r>
            <a:r>
              <a:rPr lang="en-US" sz="2000" dirty="0" err="1" smtClean="0">
                <a:solidFill>
                  <a:schemeClr val="tx1"/>
                </a:solidFill>
              </a:rPr>
              <a:t>ing</a:t>
            </a:r>
            <a:r>
              <a:rPr lang="en-US" sz="2000" dirty="0" smtClean="0">
                <a:solidFill>
                  <a:schemeClr val="tx1"/>
                </a:solidFill>
              </a:rPr>
              <a:t>’ is unnecessarily being used and in a wrong way and that is how most Indians use </a:t>
            </a:r>
          </a:p>
          <a:p>
            <a:pPr algn="l"/>
            <a:r>
              <a:rPr lang="en-US" sz="2000" dirty="0" smtClean="0">
                <a:solidFill>
                  <a:schemeClr val="tx1"/>
                </a:solidFill>
              </a:rPr>
              <a:t>English typically.</a:t>
            </a:r>
          </a:p>
          <a:p>
            <a:pPr algn="l"/>
            <a:r>
              <a:rPr lang="en-US" sz="2000" dirty="0" smtClean="0">
                <a:solidFill>
                  <a:schemeClr val="tx1"/>
                </a:solidFill>
              </a:rPr>
              <a:t>Here the poet used this type of English as a tool to create </a:t>
            </a:r>
            <a:r>
              <a:rPr lang="en-US" sz="2000" dirty="0" err="1" smtClean="0">
                <a:solidFill>
                  <a:schemeClr val="tx1"/>
                </a:solidFill>
              </a:rPr>
              <a:t>humour</a:t>
            </a:r>
            <a:r>
              <a:rPr lang="en-US" sz="2000" dirty="0" smtClean="0">
                <a:solidFill>
                  <a:schemeClr val="tx1"/>
                </a:solidFill>
              </a:rPr>
              <a:t> and satire. When the Indian poets </a:t>
            </a:r>
          </a:p>
          <a:p>
            <a:pPr algn="l"/>
            <a:r>
              <a:rPr lang="en-US" sz="2000" dirty="0" smtClean="0">
                <a:solidFill>
                  <a:schemeClr val="tx1"/>
                </a:solidFill>
              </a:rPr>
              <a:t>started using the words from Indian languages (Hindi, Urdu etc) like “guru, </a:t>
            </a:r>
            <a:r>
              <a:rPr lang="en-US" sz="2000" dirty="0" err="1" smtClean="0">
                <a:solidFill>
                  <a:schemeClr val="tx1"/>
                </a:solidFill>
              </a:rPr>
              <a:t>goonda</a:t>
            </a:r>
            <a:r>
              <a:rPr lang="en-US" sz="2000" dirty="0" smtClean="0">
                <a:solidFill>
                  <a:schemeClr val="tx1"/>
                </a:solidFill>
              </a:rPr>
              <a:t>, </a:t>
            </a:r>
            <a:r>
              <a:rPr lang="en-US" sz="2000" dirty="0" err="1" smtClean="0">
                <a:solidFill>
                  <a:schemeClr val="tx1"/>
                </a:solidFill>
              </a:rPr>
              <a:t>burkha</a:t>
            </a:r>
            <a:r>
              <a:rPr lang="en-US" sz="2000" dirty="0" smtClean="0">
                <a:solidFill>
                  <a:schemeClr val="tx1"/>
                </a:solidFill>
              </a:rPr>
              <a:t>, chapatti, </a:t>
            </a:r>
          </a:p>
          <a:p>
            <a:pPr algn="l"/>
            <a:r>
              <a:rPr lang="en-US" sz="2000" dirty="0" smtClean="0">
                <a:solidFill>
                  <a:schemeClr val="tx1"/>
                </a:solidFill>
              </a:rPr>
              <a:t>pan” etc, people from all over the world automatically started borrowing those words in English.</a:t>
            </a:r>
          </a:p>
          <a:p>
            <a:pPr algn="l"/>
            <a:r>
              <a:rPr lang="en-US" sz="2000" dirty="0" smtClean="0">
                <a:solidFill>
                  <a:schemeClr val="tx1"/>
                </a:solidFill>
              </a:rPr>
              <a:t>It is easy for a true reader to differentiate between an Indian poet and a western counterpart since the </a:t>
            </a:r>
          </a:p>
          <a:p>
            <a:pPr algn="l"/>
            <a:r>
              <a:rPr lang="en-US" sz="2000" dirty="0" smtClean="0">
                <a:solidFill>
                  <a:schemeClr val="tx1"/>
                </a:solidFill>
              </a:rPr>
              <a:t>essence of </a:t>
            </a:r>
            <a:r>
              <a:rPr lang="en-US" sz="2000" dirty="0" err="1" smtClean="0">
                <a:solidFill>
                  <a:schemeClr val="tx1"/>
                </a:solidFill>
              </a:rPr>
              <a:t>Indianness</a:t>
            </a:r>
            <a:r>
              <a:rPr lang="en-US" sz="2000" dirty="0" smtClean="0">
                <a:solidFill>
                  <a:schemeClr val="tx1"/>
                </a:solidFill>
              </a:rPr>
              <a:t> will remain in their writings. </a:t>
            </a:r>
            <a:r>
              <a:rPr lang="en-US" sz="2000" dirty="0" err="1" smtClean="0">
                <a:solidFill>
                  <a:schemeClr val="tx1"/>
                </a:solidFill>
              </a:rPr>
              <a:t>Jayanta</a:t>
            </a:r>
            <a:r>
              <a:rPr lang="en-US" sz="2000" dirty="0" smtClean="0">
                <a:solidFill>
                  <a:schemeClr val="tx1"/>
                </a:solidFill>
              </a:rPr>
              <a:t> </a:t>
            </a:r>
            <a:r>
              <a:rPr lang="en-US" sz="2000" dirty="0" err="1" smtClean="0">
                <a:solidFill>
                  <a:schemeClr val="tx1"/>
                </a:solidFill>
              </a:rPr>
              <a:t>Mahapatra</a:t>
            </a:r>
            <a:r>
              <a:rPr lang="en-US" sz="2000" dirty="0" smtClean="0">
                <a:solidFill>
                  <a:schemeClr val="tx1"/>
                </a:solidFill>
              </a:rPr>
              <a:t> is a prominent Indian writer who </a:t>
            </a:r>
          </a:p>
          <a:p>
            <a:pPr algn="l"/>
            <a:r>
              <a:rPr lang="en-US" sz="2000" dirty="0" smtClean="0">
                <a:solidFill>
                  <a:schemeClr val="tx1"/>
                </a:solidFill>
              </a:rPr>
              <a:t>possesses Indian sensibility.</a:t>
            </a:r>
          </a:p>
          <a:p>
            <a:pPr algn="l"/>
            <a:r>
              <a:rPr lang="en-US" sz="2000" dirty="0" smtClean="0">
                <a:solidFill>
                  <a:schemeClr val="tx1"/>
                </a:solidFill>
              </a:rPr>
              <a:t>In his poem “Dawn at </a:t>
            </a:r>
            <a:r>
              <a:rPr lang="en-US" sz="2000" dirty="0" err="1" smtClean="0">
                <a:solidFill>
                  <a:schemeClr val="tx1"/>
                </a:solidFill>
              </a:rPr>
              <a:t>Puri</a:t>
            </a:r>
            <a:r>
              <a:rPr lang="en-US" sz="2000" dirty="0" smtClean="0">
                <a:solidFill>
                  <a:schemeClr val="tx1"/>
                </a:solidFill>
              </a:rPr>
              <a:t>” he describes the importance of the pilgrimage, </a:t>
            </a:r>
            <a:r>
              <a:rPr lang="en-US" sz="2000" dirty="0" err="1" smtClean="0">
                <a:solidFill>
                  <a:schemeClr val="tx1"/>
                </a:solidFill>
              </a:rPr>
              <a:t>Puri</a:t>
            </a:r>
            <a:r>
              <a:rPr lang="en-US" sz="2000" dirty="0" smtClean="0">
                <a:solidFill>
                  <a:schemeClr val="tx1"/>
                </a:solidFill>
              </a:rPr>
              <a:t>, in the life of a Hindu. To </a:t>
            </a:r>
          </a:p>
          <a:p>
            <a:pPr algn="l"/>
            <a:r>
              <a:rPr lang="en-US" sz="2000" dirty="0" smtClean="0">
                <a:solidFill>
                  <a:schemeClr val="tx1"/>
                </a:solidFill>
              </a:rPr>
              <a:t>attain salvation, women </a:t>
            </a:r>
            <a:r>
              <a:rPr lang="en-US" sz="2000" dirty="0" err="1" smtClean="0">
                <a:solidFill>
                  <a:schemeClr val="tx1"/>
                </a:solidFill>
              </a:rPr>
              <a:t>desir</a:t>
            </a:r>
            <a:endParaRPr lang="en-US" sz="2000" dirty="0">
              <a:solidFill>
                <a:schemeClr val="tx1"/>
              </a:solidFill>
            </a:endParaRPr>
          </a:p>
        </p:txBody>
      </p:sp>
    </p:spTree>
    <p:extLst>
      <p:ext uri="{BB962C8B-B14F-4D97-AF65-F5344CB8AC3E}">
        <p14:creationId xmlns="" xmlns:p14="http://schemas.microsoft.com/office/powerpoint/2010/main" val="21060020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2BF16A94-5DED-C2FC-E633-B3608851E6D0}"/>
              </a:ext>
            </a:extLst>
          </p:cNvPr>
          <p:cNvSpPr>
            <a:spLocks noGrp="1"/>
          </p:cNvSpPr>
          <p:nvPr>
            <p:ph type="subTitle" idx="1"/>
          </p:nvPr>
        </p:nvSpPr>
        <p:spPr>
          <a:xfrm>
            <a:off x="304800" y="1524000"/>
            <a:ext cx="11887200" cy="5029200"/>
          </a:xfrm>
        </p:spPr>
        <p:txBody>
          <a:bodyPr>
            <a:normAutofit/>
          </a:bodyPr>
          <a:lstStyle/>
          <a:p>
            <a:r>
              <a:rPr lang="en-US" sz="2800" dirty="0" smtClean="0"/>
              <a:t/>
            </a:r>
            <a:br>
              <a:rPr lang="en-US" sz="2800" dirty="0" smtClean="0"/>
            </a:br>
            <a:endParaRPr lang="en-US" sz="2700" dirty="0">
              <a:solidFill>
                <a:schemeClr val="tx1"/>
              </a:solidFill>
              <a:latin typeface="+mj-lt"/>
              <a:ea typeface="+mj-ea"/>
              <a:cs typeface="+mj-cs"/>
            </a:endParaRPr>
          </a:p>
        </p:txBody>
      </p:sp>
      <p:sp>
        <p:nvSpPr>
          <p:cNvPr id="4" name="Title 3"/>
          <p:cNvSpPr>
            <a:spLocks noGrp="1"/>
          </p:cNvSpPr>
          <p:nvPr>
            <p:ph type="ctrTitle"/>
          </p:nvPr>
        </p:nvSpPr>
        <p:spPr>
          <a:xfrm>
            <a:off x="533400" y="1371600"/>
            <a:ext cx="10363200" cy="4038600"/>
          </a:xfrm>
        </p:spPr>
        <p:txBody>
          <a:bodyPr>
            <a:noAutofit/>
          </a:bodyPr>
          <a:lstStyle/>
          <a:p>
            <a:pPr algn="l"/>
            <a:r>
              <a:rPr lang="en-US" sz="2800" dirty="0" smtClean="0"/>
              <a:t> </a:t>
            </a:r>
            <a:r>
              <a:rPr lang="en-US" sz="2800" b="1" dirty="0" smtClean="0"/>
              <a:t>Conclusion:-</a:t>
            </a:r>
            <a:r>
              <a:rPr lang="en-US" sz="2800" dirty="0" smtClean="0"/>
              <a:t/>
            </a:r>
            <a:br>
              <a:rPr lang="en-US" sz="2800" dirty="0" smtClean="0"/>
            </a:br>
            <a:r>
              <a:rPr lang="en-US" sz="2800" dirty="0" smtClean="0"/>
              <a:t> Besides the immediacy, experimentation, openness and self revelation of modern Indian poetry in English there has been noticed an increasing interest in long poems as a means of going beyond the fragmented vision and isolation associated with the short lyric. Such long poems can be called closest modern culture which can come to the shared national and communal values and experience of the classical epic. In fact the distance between the modern </a:t>
            </a:r>
            <a:r>
              <a:rPr lang="en-US" sz="2800" dirty="0" err="1" smtClean="0"/>
              <a:t>sceptical</a:t>
            </a:r>
            <a:r>
              <a:rPr lang="en-US" sz="2800" dirty="0" smtClean="0"/>
              <a:t> individual and the traditional beliefs of a community is however the subject of this modern equivalent of the epic.</a:t>
            </a:r>
            <a:endParaRPr lang="en-US" sz="2800" b="1" dirty="0"/>
          </a:p>
        </p:txBody>
      </p:sp>
    </p:spTree>
    <p:extLst>
      <p:ext uri="{BB962C8B-B14F-4D97-AF65-F5344CB8AC3E}">
        <p14:creationId xmlns="" xmlns:p14="http://schemas.microsoft.com/office/powerpoint/2010/main" val="9953148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276</TotalTime>
  <Words>263</Words>
  <Application>Microsoft Office PowerPoint</Application>
  <PresentationFormat>Custom</PresentationFormat>
  <Paragraphs>39</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WEL  - COME</vt:lpstr>
      <vt:lpstr>    B.A. Part-III (2021-22)  Special English Indian English Literature    A Presentation  By  Prof.Nikhat Shaikh on  Salient Feature of Modern Indian English Poetry  </vt:lpstr>
      <vt:lpstr>Introduction:–   Modern poetry is written in simple language, the language of every day speech and even sometimes in dialect or jargon like some poems of Rudyard Kipling (in the jargon of soldiers). 2. Modern poetry is mostly sophisticated as a result of the sophistication of the modern age, e. g. T. S. Eliot's "The Waste Land". of nature with a difference.</vt:lpstr>
      <vt:lpstr>Slide 4</vt:lpstr>
      <vt:lpstr>Slide 5</vt:lpstr>
      <vt:lpstr> Conclusion:-  Besides the immediacy, experimentation, openness and self revelation of modern Indian poetry in English there has been noticed an increasing interest in long poems as a means of going beyond the fragmented vision and isolation associated with the short lyric. Such long poems can be called closest modern culture which can come to the shared national and communal values and experience of the classical epic. In fact the distance between the modern sceptical individual and the traditional beliefs of a community is however the subject of this modern equivalent of the epic.</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  - comE</dc:title>
  <dc:creator>mohinidalvi24@gmail.com</dc:creator>
  <cp:lastModifiedBy>Imtiyaz Patel</cp:lastModifiedBy>
  <cp:revision>54</cp:revision>
  <dcterms:created xsi:type="dcterms:W3CDTF">2022-05-11T02:18:21Z</dcterms:created>
  <dcterms:modified xsi:type="dcterms:W3CDTF">2023-04-26T10:20:47Z</dcterms:modified>
</cp:coreProperties>
</file>