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7"/>
  </p:notesMasterIdLst>
  <p:sldIdLst>
    <p:sldId id="261" r:id="rId2"/>
    <p:sldId id="262" r:id="rId3"/>
    <p:sldId id="263" r:id="rId4"/>
    <p:sldId id="256" r:id="rId5"/>
    <p:sldId id="257" r:id="rId6"/>
    <p:sldId id="258" r:id="rId7"/>
    <p:sldId id="272" r:id="rId8"/>
    <p:sldId id="259" r:id="rId9"/>
    <p:sldId id="270" r:id="rId10"/>
    <p:sldId id="260" r:id="rId11"/>
    <p:sldId id="264" r:id="rId12"/>
    <p:sldId id="266" r:id="rId13"/>
    <p:sldId id="268" r:id="rId14"/>
    <p:sldId id="273" r:id="rId15"/>
    <p:sldId id="27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34" y="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0C899B-DF2E-405C-90C4-C6CD3EC41AE1}" type="datetimeFigureOut">
              <a:rPr lang="en-IN" smtClean="0"/>
              <a:t>25-08-2023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47D6F0-B8D2-4EEC-B414-D7710C908D3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26024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7D6F0-B8D2-4EEC-B414-D7710C908D34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05353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2241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035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6012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5871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1333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32839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92329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09346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8230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61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9632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714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9294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21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781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0282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996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98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941" y="39243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mr-IN" dirty="0" smtClean="0">
                <a:solidFill>
                  <a:srgbClr val="C00000"/>
                </a:solidFill>
              </a:rPr>
              <a:t>हिंदी </a:t>
            </a:r>
            <a:r>
              <a:rPr lang="mr-IN" dirty="0" smtClean="0"/>
              <a:t/>
            </a:r>
            <a:br>
              <a:rPr lang="mr-IN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sz="31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4941" y="4191000"/>
            <a:ext cx="8229600" cy="1600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mr-IN" dirty="0" smtClean="0">
                <a:solidFill>
                  <a:srgbClr val="00B050"/>
                </a:solidFill>
              </a:rPr>
              <a:t>बी.ए भाग.तीन</a:t>
            </a:r>
          </a:p>
          <a:p>
            <a:pPr algn="ctr">
              <a:buNone/>
            </a:pPr>
            <a:r>
              <a:rPr lang="mr-IN" dirty="0" smtClean="0">
                <a:solidFill>
                  <a:srgbClr val="00B050"/>
                </a:solidFill>
              </a:rPr>
              <a:t>पेपर न.</a:t>
            </a:r>
            <a:r>
              <a:rPr lang="en-US" dirty="0" smtClean="0">
                <a:solidFill>
                  <a:srgbClr val="00B050"/>
                </a:solidFill>
              </a:rPr>
              <a:t>10</a:t>
            </a:r>
            <a:r>
              <a:rPr lang="mr-IN" dirty="0" smtClean="0">
                <a:solidFill>
                  <a:srgbClr val="00B050"/>
                </a:solidFill>
              </a:rPr>
              <a:t> प्रयोजनमूलक हिंदी</a:t>
            </a:r>
            <a:endParaRPr lang="hi-IN" dirty="0"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hi-IN" dirty="0">
                <a:solidFill>
                  <a:schemeClr val="tx1">
                    <a:lumMod val="9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प्रा. जमादार आर. एल. </a:t>
            </a:r>
            <a:endParaRPr lang="en-IN" dirty="0">
              <a:solidFill>
                <a:schemeClr val="tx1">
                  <a:lumMod val="95000"/>
                </a:schemeClr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algn="ctr">
              <a:buNone/>
            </a:pPr>
            <a:endParaRPr lang="hi-IN" dirty="0" smtClean="0">
              <a:solidFill>
                <a:srgbClr val="00B050"/>
              </a:solidFill>
            </a:endParaRPr>
          </a:p>
          <a:p>
            <a:pPr algn="ctr">
              <a:buNone/>
            </a:pPr>
            <a:endParaRPr lang="en-US" dirty="0" smtClean="0">
              <a:solidFill>
                <a:srgbClr val="00B050"/>
              </a:solidFill>
            </a:endParaRPr>
          </a:p>
          <a:p>
            <a:pPr algn="ctr">
              <a:buNone/>
            </a:pP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52800" y="1882170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i-IN" sz="3600" b="1" dirty="0">
                <a:latin typeface="Kokila" panose="020B0604020202020204" pitchFamily="34" charset="0"/>
                <a:cs typeface="Kokila" panose="020B0604020202020204" pitchFamily="34" charset="0"/>
              </a:rPr>
              <a:t>यूनियन एज्युकेशन सोसायटीज </a:t>
            </a:r>
            <a:r>
              <a:rPr lang="hi-IN" sz="8000" dirty="0">
                <a:latin typeface="Kokila" panose="020B0604020202020204" pitchFamily="34" charset="0"/>
                <a:cs typeface="Kokila" panose="020B0604020202020204" pitchFamily="34" charset="0"/>
              </a:rPr>
              <a:t/>
            </a:r>
            <a:br>
              <a:rPr lang="hi-IN" sz="8000" dirty="0">
                <a:latin typeface="Kokila" panose="020B0604020202020204" pitchFamily="34" charset="0"/>
                <a:cs typeface="Kokila" panose="020B0604020202020204" pitchFamily="34" charset="0"/>
              </a:rPr>
            </a:br>
            <a:r>
              <a:rPr lang="hi-IN" sz="6000" b="1" dirty="0">
                <a:latin typeface="Kokila" panose="020B0604020202020204" pitchFamily="34" charset="0"/>
                <a:cs typeface="Kokila" panose="020B0604020202020204" pitchFamily="34" charset="0"/>
              </a:rPr>
              <a:t>महिला महाविद्यालय, सोलापुर </a:t>
            </a:r>
            <a:endParaRPr lang="en-IN" sz="6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858" y="763415"/>
            <a:ext cx="1201883" cy="11187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900545"/>
            <a:ext cx="8153400" cy="5943600"/>
          </a:xfrm>
        </p:spPr>
        <p:txBody>
          <a:bodyPr/>
          <a:lstStyle/>
          <a:p>
            <a:pPr algn="ctr"/>
            <a:r>
              <a:rPr lang="mr-IN" b="1" dirty="0" smtClean="0">
                <a:solidFill>
                  <a:schemeClr val="tx1"/>
                </a:solidFill>
              </a:rPr>
              <a:t>जन संचार माध्यम </a:t>
            </a:r>
          </a:p>
          <a:p>
            <a:pPr algn="ctr">
              <a:buNone/>
            </a:pPr>
            <a:r>
              <a:rPr lang="mr-IN" b="1" dirty="0" smtClean="0">
                <a:solidFill>
                  <a:schemeClr val="tx1"/>
                </a:solidFill>
              </a:rPr>
              <a:t>जन संचार माध्यम के प्रकार </a:t>
            </a:r>
          </a:p>
          <a:p>
            <a:pPr marL="514350" indent="-514350">
              <a:buAutoNum type="hindiNumPeriod"/>
            </a:pPr>
            <a:r>
              <a:rPr lang="mr-IN" dirty="0" smtClean="0">
                <a:solidFill>
                  <a:srgbClr val="0070C0"/>
                </a:solidFill>
              </a:rPr>
              <a:t>लिखित जन संचार </a:t>
            </a:r>
            <a:r>
              <a:rPr lang="mr-IN" dirty="0" smtClean="0">
                <a:solidFill>
                  <a:srgbClr val="0070C0"/>
                </a:solidFill>
              </a:rPr>
              <a:t>माध्यम</a:t>
            </a:r>
            <a:r>
              <a:rPr lang="hi-IN" dirty="0" smtClean="0">
                <a:solidFill>
                  <a:srgbClr val="0070C0"/>
                </a:solidFill>
              </a:rPr>
              <a:t> </a:t>
            </a:r>
            <a:r>
              <a:rPr lang="mr-IN" dirty="0" smtClean="0">
                <a:solidFill>
                  <a:srgbClr val="0070C0"/>
                </a:solidFill>
              </a:rPr>
              <a:t>- </a:t>
            </a:r>
            <a:r>
              <a:rPr lang="mr-IN" dirty="0" smtClean="0">
                <a:solidFill>
                  <a:srgbClr val="0070C0"/>
                </a:solidFill>
              </a:rPr>
              <a:t>समाचार पत्र</a:t>
            </a:r>
          </a:p>
          <a:p>
            <a:pPr marL="514350" indent="-514350">
              <a:buNone/>
            </a:pPr>
            <a:r>
              <a:rPr lang="mr-IN" dirty="0" smtClean="0">
                <a:solidFill>
                  <a:srgbClr val="0070C0"/>
                </a:solidFill>
              </a:rPr>
              <a:t>							पत्रिका</a:t>
            </a:r>
          </a:p>
          <a:p>
            <a:pPr marL="514350" indent="-514350">
              <a:buNone/>
            </a:pPr>
            <a:r>
              <a:rPr lang="mr-IN" dirty="0" smtClean="0">
                <a:solidFill>
                  <a:srgbClr val="0070C0"/>
                </a:solidFill>
              </a:rPr>
              <a:t>							</a:t>
            </a:r>
            <a:r>
              <a:rPr lang="mr-IN" dirty="0" smtClean="0">
                <a:solidFill>
                  <a:srgbClr val="0070C0"/>
                </a:solidFill>
              </a:rPr>
              <a:t>ब</a:t>
            </a:r>
            <a:r>
              <a:rPr lang="hi-IN" dirty="0">
                <a:solidFill>
                  <a:srgbClr val="0070C0"/>
                </a:solidFill>
              </a:rPr>
              <a:t>ॅ</a:t>
            </a:r>
            <a:r>
              <a:rPr lang="mr-IN" dirty="0" smtClean="0">
                <a:solidFill>
                  <a:srgbClr val="0070C0"/>
                </a:solidFill>
              </a:rPr>
              <a:t>नर</a:t>
            </a:r>
            <a:endParaRPr lang="mr-IN" dirty="0" smtClean="0">
              <a:solidFill>
                <a:srgbClr val="0070C0"/>
              </a:solidFill>
            </a:endParaRPr>
          </a:p>
          <a:p>
            <a:pPr marL="514350" indent="-514350">
              <a:buNone/>
            </a:pPr>
            <a:r>
              <a:rPr lang="mr-IN" dirty="0" smtClean="0">
                <a:solidFill>
                  <a:srgbClr val="0070C0"/>
                </a:solidFill>
              </a:rPr>
              <a:t>							पोस्टर  </a:t>
            </a:r>
          </a:p>
          <a:p>
            <a:pPr>
              <a:buNone/>
            </a:pPr>
            <a:r>
              <a:rPr lang="mr-IN" dirty="0" smtClean="0">
                <a:solidFill>
                  <a:srgbClr val="0070C0"/>
                </a:solidFill>
              </a:rPr>
              <a:t>२. इलेक्ट्रोनिक जन संचार </a:t>
            </a:r>
            <a:r>
              <a:rPr lang="mr-IN" dirty="0" smtClean="0">
                <a:solidFill>
                  <a:srgbClr val="0070C0"/>
                </a:solidFill>
              </a:rPr>
              <a:t>माध्यम</a:t>
            </a:r>
            <a:r>
              <a:rPr lang="hi-IN" dirty="0" smtClean="0">
                <a:solidFill>
                  <a:srgbClr val="0070C0"/>
                </a:solidFill>
              </a:rPr>
              <a:t> </a:t>
            </a:r>
            <a:r>
              <a:rPr lang="mr-IN" dirty="0" smtClean="0">
                <a:solidFill>
                  <a:srgbClr val="0070C0"/>
                </a:solidFill>
              </a:rPr>
              <a:t>-</a:t>
            </a:r>
            <a:r>
              <a:rPr lang="hi-IN" dirty="0" smtClean="0">
                <a:solidFill>
                  <a:srgbClr val="0070C0"/>
                </a:solidFill>
              </a:rPr>
              <a:t> </a:t>
            </a:r>
            <a:r>
              <a:rPr lang="mr-IN" dirty="0" smtClean="0">
                <a:solidFill>
                  <a:srgbClr val="0070C0"/>
                </a:solidFill>
              </a:rPr>
              <a:t>टेलीविजन </a:t>
            </a:r>
            <a:endParaRPr lang="mr-IN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mr-IN" dirty="0" smtClean="0">
                <a:solidFill>
                  <a:srgbClr val="0070C0"/>
                </a:solidFill>
              </a:rPr>
              <a:t>							  </a:t>
            </a:r>
            <a:r>
              <a:rPr lang="hi-IN" dirty="0" smtClean="0">
                <a:solidFill>
                  <a:srgbClr val="0070C0"/>
                </a:solidFill>
              </a:rPr>
              <a:t>	</a:t>
            </a:r>
            <a:r>
              <a:rPr lang="mr-IN" dirty="0" smtClean="0">
                <a:solidFill>
                  <a:srgbClr val="0070C0"/>
                </a:solidFill>
              </a:rPr>
              <a:t>रेडीओ</a:t>
            </a:r>
            <a:endParaRPr lang="mr-IN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mr-IN" dirty="0" smtClean="0">
                <a:solidFill>
                  <a:srgbClr val="0070C0"/>
                </a:solidFill>
              </a:rPr>
              <a:t>							  </a:t>
            </a:r>
            <a:r>
              <a:rPr lang="hi-IN" dirty="0" smtClean="0">
                <a:solidFill>
                  <a:srgbClr val="0070C0"/>
                </a:solidFill>
              </a:rPr>
              <a:t>	</a:t>
            </a:r>
            <a:r>
              <a:rPr lang="mr-IN" dirty="0" smtClean="0">
                <a:solidFill>
                  <a:srgbClr val="0070C0"/>
                </a:solidFill>
              </a:rPr>
              <a:t>इंटरनेट </a:t>
            </a:r>
            <a:endParaRPr lang="mr-IN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mr-IN" dirty="0" smtClean="0">
                <a:solidFill>
                  <a:srgbClr val="0070C0"/>
                </a:solidFill>
              </a:rPr>
              <a:t>							  </a:t>
            </a:r>
            <a:r>
              <a:rPr lang="hi-IN" dirty="0" smtClean="0">
                <a:solidFill>
                  <a:srgbClr val="0070C0"/>
                </a:solidFill>
              </a:rPr>
              <a:t>	</a:t>
            </a:r>
            <a:r>
              <a:rPr lang="mr-IN" dirty="0" smtClean="0">
                <a:solidFill>
                  <a:srgbClr val="0070C0"/>
                </a:solidFill>
              </a:rPr>
              <a:t>मोबाईल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066800"/>
            <a:ext cx="8229600" cy="4906963"/>
          </a:xfrm>
        </p:spPr>
        <p:txBody>
          <a:bodyPr>
            <a:normAutofit lnSpcReduction="10000"/>
          </a:bodyPr>
          <a:lstStyle/>
          <a:p>
            <a:pPr algn="ctr"/>
            <a:r>
              <a:rPr lang="mr-IN" b="1" dirty="0" smtClean="0">
                <a:solidFill>
                  <a:schemeClr val="tx1"/>
                </a:solidFill>
              </a:rPr>
              <a:t>समाचार के तत्व </a:t>
            </a:r>
          </a:p>
          <a:p>
            <a:r>
              <a:rPr lang="mr-IN" dirty="0" smtClean="0"/>
              <a:t>सरलता </a:t>
            </a:r>
          </a:p>
          <a:p>
            <a:r>
              <a:rPr lang="mr-IN" dirty="0" smtClean="0"/>
              <a:t>स्पष्टता</a:t>
            </a:r>
          </a:p>
          <a:p>
            <a:r>
              <a:rPr lang="mr-IN" dirty="0" smtClean="0"/>
              <a:t>सत्यता</a:t>
            </a:r>
          </a:p>
          <a:p>
            <a:r>
              <a:rPr lang="mr-IN" dirty="0" smtClean="0"/>
              <a:t>नवीनता</a:t>
            </a:r>
          </a:p>
          <a:p>
            <a:r>
              <a:rPr lang="mr-IN" dirty="0" smtClean="0"/>
              <a:t>तारतम्यता</a:t>
            </a:r>
          </a:p>
          <a:p>
            <a:r>
              <a:rPr lang="mr-IN" dirty="0" smtClean="0"/>
              <a:t>निकटता </a:t>
            </a:r>
          </a:p>
          <a:p>
            <a:r>
              <a:rPr lang="mr-IN" dirty="0" smtClean="0"/>
              <a:t>रोचकता </a:t>
            </a:r>
          </a:p>
          <a:p>
            <a:r>
              <a:rPr lang="mr-IN" dirty="0" smtClean="0"/>
              <a:t>वैयक्तिकता  </a:t>
            </a:r>
          </a:p>
          <a:p>
            <a:r>
              <a:rPr lang="mr-IN" dirty="0" smtClean="0"/>
              <a:t>रहस्य </a:t>
            </a:r>
            <a:r>
              <a:rPr lang="hi-IN" dirty="0" smtClean="0"/>
              <a:t>का </a:t>
            </a:r>
            <a:r>
              <a:rPr lang="mr-IN" dirty="0" smtClean="0"/>
              <a:t>उदघाटन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990600"/>
            <a:ext cx="9677397" cy="488526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mr-IN" sz="3000" b="1" dirty="0" smtClean="0">
                <a:solidFill>
                  <a:schemeClr val="tx1"/>
                </a:solidFill>
              </a:rPr>
              <a:t>नव इलेक्ट्रोनिक दूर संचार  माध्यम</a:t>
            </a:r>
          </a:p>
          <a:p>
            <a:r>
              <a:rPr lang="mr-IN" dirty="0" smtClean="0"/>
              <a:t>उपग्रह </a:t>
            </a:r>
          </a:p>
          <a:p>
            <a:r>
              <a:rPr lang="mr-IN" dirty="0" smtClean="0"/>
              <a:t>टेलिग्राफ </a:t>
            </a:r>
          </a:p>
          <a:p>
            <a:r>
              <a:rPr lang="mr-IN" dirty="0" smtClean="0"/>
              <a:t>टेलीप्रिंटर </a:t>
            </a:r>
          </a:p>
          <a:p>
            <a:r>
              <a:rPr lang="mr-IN" dirty="0" smtClean="0"/>
              <a:t>फेक्स</a:t>
            </a:r>
          </a:p>
          <a:p>
            <a:r>
              <a:rPr lang="mr-IN" dirty="0" smtClean="0"/>
              <a:t>टेलिफोन </a:t>
            </a:r>
          </a:p>
          <a:p>
            <a:r>
              <a:rPr lang="mr-IN" dirty="0" smtClean="0"/>
              <a:t>इंटरकॉम </a:t>
            </a:r>
          </a:p>
          <a:p>
            <a:r>
              <a:rPr lang="mr-IN" dirty="0" smtClean="0"/>
              <a:t>एस टी डी    </a:t>
            </a:r>
          </a:p>
          <a:p>
            <a:r>
              <a:rPr lang="mr-IN" dirty="0" smtClean="0"/>
              <a:t>आई  एस डी</a:t>
            </a:r>
          </a:p>
          <a:p>
            <a:r>
              <a:rPr lang="mr-IN" dirty="0" smtClean="0"/>
              <a:t>पेजर </a:t>
            </a:r>
          </a:p>
          <a:p>
            <a:r>
              <a:rPr lang="mr-IN" dirty="0" smtClean="0"/>
              <a:t>विडीओ  फोन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89037"/>
            <a:ext cx="8229600" cy="4525963"/>
          </a:xfrm>
        </p:spPr>
        <p:txBody>
          <a:bodyPr/>
          <a:lstStyle/>
          <a:p>
            <a:pPr lvl="1" algn="ctr"/>
            <a:r>
              <a:rPr lang="mr-IN" sz="3200" b="1" dirty="0" smtClean="0">
                <a:solidFill>
                  <a:schemeClr val="tx1"/>
                </a:solidFill>
              </a:rPr>
              <a:t>विज्ञापन के प्रकार </a:t>
            </a:r>
            <a:endParaRPr lang="hi-IN" sz="3200" b="1" dirty="0" smtClean="0">
              <a:solidFill>
                <a:schemeClr val="tx1"/>
              </a:solidFill>
            </a:endParaRPr>
          </a:p>
          <a:p>
            <a:pPr marL="457200" lvl="1" indent="0" algn="ctr">
              <a:buNone/>
            </a:pPr>
            <a:endParaRPr lang="mr-IN" sz="3200" b="1" dirty="0" smtClean="0">
              <a:solidFill>
                <a:schemeClr val="tx1"/>
              </a:solidFill>
            </a:endParaRPr>
          </a:p>
          <a:p>
            <a:r>
              <a:rPr lang="mr-IN" b="1" dirty="0" smtClean="0">
                <a:solidFill>
                  <a:schemeClr val="tx1"/>
                </a:solidFill>
              </a:rPr>
              <a:t>विज्ञापन के माध्यम  के आधार पर प्रकार </a:t>
            </a:r>
          </a:p>
          <a:p>
            <a:r>
              <a:rPr lang="mr-IN" b="1" dirty="0" smtClean="0">
                <a:solidFill>
                  <a:schemeClr val="tx1"/>
                </a:solidFill>
              </a:rPr>
              <a:t>श्रव्यगत विज्ञापन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mr-IN" b="1" dirty="0" smtClean="0">
                <a:solidFill>
                  <a:schemeClr val="tx1"/>
                </a:solidFill>
              </a:rPr>
              <a:t>दृश्यगत विज्ञापन </a:t>
            </a:r>
          </a:p>
          <a:p>
            <a:r>
              <a:rPr lang="mr-IN" b="1" dirty="0" smtClean="0">
                <a:solidFill>
                  <a:schemeClr val="tx1"/>
                </a:solidFill>
              </a:rPr>
              <a:t>श्रव्य-दृश्यगत विज्ञापन 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533400"/>
            <a:ext cx="8610600" cy="5410200"/>
          </a:xfrm>
        </p:spPr>
        <p:txBody>
          <a:bodyPr>
            <a:normAutofit fontScale="77500" lnSpcReduction="20000"/>
          </a:bodyPr>
          <a:lstStyle/>
          <a:p>
            <a:pPr algn="ctr"/>
            <a:endParaRPr lang="hi-IN" sz="3900" b="1" dirty="0" smtClean="0"/>
          </a:p>
          <a:p>
            <a:pPr algn="ctr"/>
            <a:r>
              <a:rPr lang="mr-IN" sz="3900" b="1" dirty="0" smtClean="0"/>
              <a:t>पत्रकारिता </a:t>
            </a:r>
            <a:r>
              <a:rPr lang="mr-IN" sz="3900" b="1" dirty="0" smtClean="0"/>
              <a:t>के प्रकार </a:t>
            </a:r>
            <a:r>
              <a:rPr lang="mr-IN" sz="3900" b="1" dirty="0" smtClean="0"/>
              <a:t>–</a:t>
            </a:r>
            <a:endParaRPr lang="hi-IN" sz="3900" b="1" dirty="0" smtClean="0"/>
          </a:p>
          <a:p>
            <a:pPr algn="ctr"/>
            <a:endParaRPr lang="mr-IN" sz="3900" b="1" dirty="0" smtClean="0"/>
          </a:p>
          <a:p>
            <a:r>
              <a:rPr lang="mr-IN" dirty="0" smtClean="0"/>
              <a:t>आर्थिक पत्रकारिता </a:t>
            </a:r>
          </a:p>
          <a:p>
            <a:r>
              <a:rPr lang="mr-IN" dirty="0" smtClean="0"/>
              <a:t>ग्रामीण पत्रकारिता </a:t>
            </a:r>
          </a:p>
          <a:p>
            <a:r>
              <a:rPr lang="mr-IN" dirty="0" smtClean="0"/>
              <a:t>कृषि पत्रकारिता </a:t>
            </a:r>
          </a:p>
          <a:p>
            <a:r>
              <a:rPr lang="mr-IN" dirty="0" smtClean="0"/>
              <a:t>अन्वेषण पत्रकारिता </a:t>
            </a:r>
          </a:p>
          <a:p>
            <a:r>
              <a:rPr lang="mr-IN" dirty="0" smtClean="0"/>
              <a:t>व्याख्यात्मक पत्रकारिता </a:t>
            </a:r>
          </a:p>
          <a:p>
            <a:r>
              <a:rPr lang="mr-IN" dirty="0" smtClean="0"/>
              <a:t>विकास पत्रकारिता </a:t>
            </a:r>
          </a:p>
          <a:p>
            <a:r>
              <a:rPr lang="mr-IN" dirty="0" smtClean="0"/>
              <a:t>संदर्भ पत्रकारिता </a:t>
            </a:r>
          </a:p>
          <a:p>
            <a:r>
              <a:rPr lang="mr-IN" dirty="0" smtClean="0"/>
              <a:t>संसदीय पत्रकारिता </a:t>
            </a:r>
          </a:p>
          <a:p>
            <a:r>
              <a:rPr lang="mr-IN" dirty="0" smtClean="0"/>
              <a:t>विज्ञान पत्रकारिता </a:t>
            </a:r>
          </a:p>
          <a:p>
            <a:r>
              <a:rPr lang="mr-IN" dirty="0" smtClean="0"/>
              <a:t>रेडीओ पत्रकारिता 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022155">
            <a:off x="284208" y="2059342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hi-IN" sz="18400" b="1" dirty="0" smtClean="0">
                <a:solidFill>
                  <a:srgbClr val="7030A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धन्यवाद</a:t>
            </a:r>
            <a:r>
              <a:rPr lang="hi-IN" dirty="0" smtClean="0"/>
              <a:t> </a:t>
            </a:r>
            <a:endParaRPr lang="en-IN" dirty="0"/>
          </a:p>
        </p:txBody>
      </p:sp>
      <p:pic>
        <p:nvPicPr>
          <p:cNvPr id="4" name="Content Placeholder 3" descr="Bouquet flowers 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588" y="3276600"/>
            <a:ext cx="3657607" cy="2572517"/>
          </a:xfrm>
        </p:spPr>
      </p:pic>
    </p:spTree>
    <p:extLst>
      <p:ext uri="{BB962C8B-B14F-4D97-AF65-F5344CB8AC3E}">
        <p14:creationId xmlns:p14="http://schemas.microsoft.com/office/powerpoint/2010/main" val="2113226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685800"/>
            <a:ext cx="8229600" cy="5897563"/>
          </a:xfrm>
        </p:spPr>
        <p:txBody>
          <a:bodyPr/>
          <a:lstStyle/>
          <a:p>
            <a:r>
              <a:rPr lang="mr-IN" dirty="0" smtClean="0">
                <a:solidFill>
                  <a:srgbClr val="FF0000"/>
                </a:solidFill>
              </a:rPr>
              <a:t>हिंदी के विविध </a:t>
            </a:r>
            <a:r>
              <a:rPr lang="mr-IN" dirty="0" smtClean="0">
                <a:solidFill>
                  <a:srgbClr val="FF0000"/>
                </a:solidFill>
              </a:rPr>
              <a:t>रूप</a:t>
            </a:r>
            <a:endParaRPr lang="hi-IN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mr-IN" sz="1200" dirty="0" smtClean="0">
              <a:solidFill>
                <a:srgbClr val="FF0000"/>
              </a:solidFill>
            </a:endParaRPr>
          </a:p>
          <a:p>
            <a:r>
              <a:rPr lang="mr-IN" dirty="0" smtClean="0"/>
              <a:t>१ . सृजनात्मक भाषा</a:t>
            </a:r>
          </a:p>
          <a:p>
            <a:r>
              <a:rPr lang="mr-IN" dirty="0" smtClean="0"/>
              <a:t>२.संचार भाषा</a:t>
            </a:r>
          </a:p>
          <a:p>
            <a:r>
              <a:rPr lang="mr-IN" dirty="0" smtClean="0"/>
              <a:t>३.मातृभाषा</a:t>
            </a:r>
          </a:p>
          <a:p>
            <a:r>
              <a:rPr lang="mr-IN" dirty="0" smtClean="0"/>
              <a:t>४. राजभाषा</a:t>
            </a:r>
          </a:p>
          <a:p>
            <a:r>
              <a:rPr lang="mr-IN" dirty="0" smtClean="0"/>
              <a:t>५.राष्ट्रभाषा</a:t>
            </a:r>
          </a:p>
          <a:p>
            <a:r>
              <a:rPr lang="mr-IN" dirty="0" smtClean="0"/>
              <a:t>६. संपर्क भाषा</a:t>
            </a:r>
          </a:p>
          <a:p>
            <a:r>
              <a:rPr lang="mr-IN" dirty="0" smtClean="0"/>
              <a:t>७.संविधानिक भाषा</a:t>
            </a:r>
          </a:p>
          <a:p>
            <a:r>
              <a:rPr lang="mr-IN" dirty="0" smtClean="0"/>
              <a:t>८.प्रयोजनमूलक भाषा</a:t>
            </a:r>
          </a:p>
          <a:p>
            <a:r>
              <a:rPr lang="mr-IN" dirty="0" smtClean="0"/>
              <a:t>९.</a:t>
            </a:r>
            <a:r>
              <a:rPr lang="hi-IN" dirty="0" smtClean="0"/>
              <a:t>अं</a:t>
            </a:r>
            <a:r>
              <a:rPr lang="mr-IN" dirty="0" smtClean="0"/>
              <a:t>तरराष्ट्रीय </a:t>
            </a:r>
            <a:r>
              <a:rPr lang="mr-IN" dirty="0" smtClean="0"/>
              <a:t>भाषा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838200"/>
            <a:ext cx="8229600" cy="4221163"/>
          </a:xfrm>
        </p:spPr>
        <p:txBody>
          <a:bodyPr>
            <a:normAutofit fontScale="92500" lnSpcReduction="20000"/>
          </a:bodyPr>
          <a:lstStyle/>
          <a:p>
            <a:r>
              <a:rPr lang="mr-IN" dirty="0" smtClean="0">
                <a:solidFill>
                  <a:srgbClr val="FF0000"/>
                </a:solidFill>
              </a:rPr>
              <a:t>प्रयोजनमूलक हिंदी की </a:t>
            </a:r>
            <a:r>
              <a:rPr lang="mr-IN" dirty="0" smtClean="0">
                <a:solidFill>
                  <a:srgbClr val="FF0000"/>
                </a:solidFill>
              </a:rPr>
              <a:t>व्याप्ति</a:t>
            </a:r>
            <a:endParaRPr lang="hi-IN" dirty="0" smtClean="0">
              <a:solidFill>
                <a:srgbClr val="FF0000"/>
              </a:solidFill>
            </a:endParaRPr>
          </a:p>
          <a:p>
            <a:endParaRPr lang="mr-IN" dirty="0" smtClean="0">
              <a:solidFill>
                <a:srgbClr val="FF0000"/>
              </a:solidFill>
            </a:endParaRPr>
          </a:p>
          <a:p>
            <a:r>
              <a:rPr lang="mr-IN" dirty="0" smtClean="0"/>
              <a:t>वाणिज्य व्यापार संबंधी हिंदी </a:t>
            </a:r>
          </a:p>
          <a:p>
            <a:r>
              <a:rPr lang="mr-IN" dirty="0" smtClean="0"/>
              <a:t>कार्यालयी हिंदी </a:t>
            </a:r>
          </a:p>
          <a:p>
            <a:r>
              <a:rPr lang="mr-IN" dirty="0" smtClean="0"/>
              <a:t>तकनिकी हिंदी</a:t>
            </a:r>
          </a:p>
          <a:p>
            <a:r>
              <a:rPr lang="mr-IN" dirty="0" smtClean="0"/>
              <a:t> समाजशास्त्रीय हिंदी</a:t>
            </a:r>
          </a:p>
          <a:p>
            <a:r>
              <a:rPr lang="mr-IN" dirty="0" smtClean="0"/>
              <a:t>साहित्यिक हिंदी</a:t>
            </a:r>
          </a:p>
          <a:p>
            <a:r>
              <a:rPr lang="mr-IN" dirty="0" smtClean="0"/>
              <a:t>समाजी हिंदी </a:t>
            </a:r>
          </a:p>
          <a:p>
            <a:r>
              <a:rPr lang="mr-IN" dirty="0" smtClean="0"/>
              <a:t>प्रशासनिक हिंदी </a:t>
            </a:r>
          </a:p>
          <a:p>
            <a:r>
              <a:rPr lang="mr-IN" dirty="0" smtClean="0"/>
              <a:t>जनसंचार मध्यामो की हिन्दी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685801"/>
            <a:ext cx="7772400" cy="1470025"/>
          </a:xfrm>
        </p:spPr>
        <p:txBody>
          <a:bodyPr/>
          <a:lstStyle/>
          <a:p>
            <a:r>
              <a:rPr lang="mr-IN" dirty="0" smtClean="0"/>
              <a:t>अनुवाद </a:t>
            </a:r>
            <a:br>
              <a:rPr lang="mr-IN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1752600"/>
            <a:ext cx="6400800" cy="3581400"/>
          </a:xfrm>
        </p:spPr>
        <p:txBody>
          <a:bodyPr>
            <a:normAutofit fontScale="92500" lnSpcReduction="20000"/>
          </a:bodyPr>
          <a:lstStyle/>
          <a:p>
            <a:r>
              <a:rPr lang="mr-IN" dirty="0" smtClean="0">
                <a:solidFill>
                  <a:srgbClr val="FF0000"/>
                </a:solidFill>
              </a:rPr>
              <a:t>अनुवाद के प्रकार</a:t>
            </a:r>
          </a:p>
          <a:p>
            <a:r>
              <a:rPr lang="mr-IN" dirty="0" smtClean="0">
                <a:solidFill>
                  <a:srgbClr val="0070C0"/>
                </a:solidFill>
              </a:rPr>
              <a:t>गद्य-पद्य के आधार पर-</a:t>
            </a:r>
          </a:p>
          <a:p>
            <a:r>
              <a:rPr lang="mr-IN" dirty="0" smtClean="0">
                <a:solidFill>
                  <a:schemeClr val="tx1"/>
                </a:solidFill>
              </a:rPr>
              <a:t>गद्यानुवाद</a:t>
            </a:r>
          </a:p>
          <a:p>
            <a:r>
              <a:rPr lang="mr-IN" dirty="0" smtClean="0">
                <a:solidFill>
                  <a:schemeClr val="tx1"/>
                </a:solidFill>
              </a:rPr>
              <a:t>पद्यानुवाद</a:t>
            </a:r>
          </a:p>
          <a:p>
            <a:r>
              <a:rPr lang="mr-IN" dirty="0" smtClean="0">
                <a:solidFill>
                  <a:schemeClr val="tx1"/>
                </a:solidFill>
              </a:rPr>
              <a:t>मुक्तछंदानुवाद</a:t>
            </a:r>
          </a:p>
          <a:p>
            <a:r>
              <a:rPr lang="mr-IN" dirty="0" smtClean="0">
                <a:solidFill>
                  <a:schemeClr val="accent1">
                    <a:lumMod val="75000"/>
                  </a:schemeClr>
                </a:solidFill>
              </a:rPr>
              <a:t>साहित्यक विधा के आधार पर-</a:t>
            </a:r>
          </a:p>
          <a:p>
            <a:r>
              <a:rPr lang="mr-IN" dirty="0" smtClean="0">
                <a:solidFill>
                  <a:schemeClr val="tx1"/>
                </a:solidFill>
              </a:rPr>
              <a:t>काव्यानुवाद</a:t>
            </a:r>
          </a:p>
          <a:p>
            <a:r>
              <a:rPr lang="mr-IN" dirty="0" smtClean="0">
                <a:solidFill>
                  <a:schemeClr val="tx1"/>
                </a:solidFill>
              </a:rPr>
              <a:t>नाटकानुवाद </a:t>
            </a:r>
          </a:p>
          <a:p>
            <a:r>
              <a:rPr lang="mr-IN" dirty="0" smtClean="0">
                <a:solidFill>
                  <a:schemeClr val="tx1"/>
                </a:solidFill>
              </a:rPr>
              <a:t>कथानुवाद</a:t>
            </a:r>
          </a:p>
          <a:p>
            <a:endParaRPr lang="mr-IN" dirty="0" smtClean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r-IN" dirty="0" smtClean="0">
                <a:solidFill>
                  <a:srgbClr val="FF0000"/>
                </a:solidFill>
              </a:rPr>
              <a:t>अनुवाद केप्रकार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mr-IN" dirty="0" smtClean="0">
                <a:solidFill>
                  <a:srgbClr val="C00000"/>
                </a:solidFill>
              </a:rPr>
              <a:t>विषय के आधार पर</a:t>
            </a:r>
          </a:p>
          <a:p>
            <a:r>
              <a:rPr lang="mr-IN" dirty="0" smtClean="0">
                <a:solidFill>
                  <a:srgbClr val="00B050"/>
                </a:solidFill>
              </a:rPr>
              <a:t>सरकारी अनुवाद </a:t>
            </a:r>
          </a:p>
          <a:p>
            <a:r>
              <a:rPr lang="mr-IN" dirty="0" smtClean="0">
                <a:solidFill>
                  <a:srgbClr val="00B050"/>
                </a:solidFill>
              </a:rPr>
              <a:t>पत्रकारिता </a:t>
            </a:r>
            <a:r>
              <a:rPr lang="mr-IN" dirty="0" smtClean="0">
                <a:solidFill>
                  <a:srgbClr val="00B050"/>
                </a:solidFill>
              </a:rPr>
              <a:t>अनुवाद</a:t>
            </a:r>
          </a:p>
          <a:p>
            <a:r>
              <a:rPr lang="mr-IN" dirty="0" smtClean="0">
                <a:solidFill>
                  <a:srgbClr val="00B050"/>
                </a:solidFill>
              </a:rPr>
              <a:t>वैज्ञानिक साहित्य अनुवाद</a:t>
            </a:r>
          </a:p>
          <a:p>
            <a:r>
              <a:rPr lang="mr-IN" dirty="0" smtClean="0">
                <a:solidFill>
                  <a:srgbClr val="00B050"/>
                </a:solidFill>
              </a:rPr>
              <a:t>विधी साहित्य अनुवाद</a:t>
            </a:r>
          </a:p>
          <a:p>
            <a:r>
              <a:rPr lang="hi-IN" dirty="0" smtClean="0">
                <a:solidFill>
                  <a:srgbClr val="00B050"/>
                </a:solidFill>
              </a:rPr>
              <a:t>अध्यात्मिक</a:t>
            </a:r>
            <a:r>
              <a:rPr lang="mr-IN" dirty="0" smtClean="0">
                <a:solidFill>
                  <a:srgbClr val="00B050"/>
                </a:solidFill>
              </a:rPr>
              <a:t> </a:t>
            </a:r>
            <a:r>
              <a:rPr lang="mr-IN" dirty="0" smtClean="0">
                <a:solidFill>
                  <a:srgbClr val="00B050"/>
                </a:solidFill>
              </a:rPr>
              <a:t>साहित्य अनुवाद </a:t>
            </a:r>
          </a:p>
          <a:p>
            <a:r>
              <a:rPr lang="mr-IN" dirty="0" smtClean="0">
                <a:solidFill>
                  <a:srgbClr val="00B050"/>
                </a:solidFill>
              </a:rPr>
              <a:t>ललित साहित्य अनुवाद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762000"/>
            <a:ext cx="8458200" cy="5668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mr-IN" b="1" dirty="0" smtClean="0">
                <a:solidFill>
                  <a:srgbClr val="7030A0"/>
                </a:solidFill>
              </a:rPr>
              <a:t>प्रकृति के आधार पर अनुवाद के प्रकार </a:t>
            </a:r>
          </a:p>
          <a:p>
            <a:r>
              <a:rPr lang="mr-IN" dirty="0" smtClean="0">
                <a:solidFill>
                  <a:schemeClr val="tx1"/>
                </a:solidFill>
              </a:rPr>
              <a:t>मुलनिष्ठ अनुवाद </a:t>
            </a:r>
          </a:p>
          <a:p>
            <a:r>
              <a:rPr lang="mr-IN" dirty="0" smtClean="0">
                <a:solidFill>
                  <a:schemeClr val="tx1"/>
                </a:solidFill>
              </a:rPr>
              <a:t>मुक्त </a:t>
            </a:r>
            <a:r>
              <a:rPr lang="mr-IN" dirty="0" smtClean="0">
                <a:solidFill>
                  <a:schemeClr val="tx1"/>
                </a:solidFill>
              </a:rPr>
              <a:t>अनुवाद</a:t>
            </a:r>
            <a:endParaRPr lang="hi-IN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mr-IN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mr-IN" b="1" dirty="0" smtClean="0">
                <a:solidFill>
                  <a:srgbClr val="7030A0"/>
                </a:solidFill>
              </a:rPr>
              <a:t>अन्य प्रकार </a:t>
            </a:r>
          </a:p>
          <a:p>
            <a:r>
              <a:rPr lang="mr-IN" dirty="0" smtClean="0">
                <a:solidFill>
                  <a:schemeClr val="tx1"/>
                </a:solidFill>
              </a:rPr>
              <a:t>शब्दानुवाद</a:t>
            </a:r>
          </a:p>
          <a:p>
            <a:r>
              <a:rPr lang="mr-IN" dirty="0" smtClean="0">
                <a:solidFill>
                  <a:schemeClr val="tx1"/>
                </a:solidFill>
              </a:rPr>
              <a:t>भावानुवाद </a:t>
            </a:r>
          </a:p>
          <a:p>
            <a:r>
              <a:rPr lang="mr-IN" dirty="0" smtClean="0">
                <a:solidFill>
                  <a:schemeClr val="tx1"/>
                </a:solidFill>
              </a:rPr>
              <a:t>छायानुवाद  </a:t>
            </a:r>
          </a:p>
          <a:p>
            <a:r>
              <a:rPr lang="mr-IN" dirty="0" smtClean="0">
                <a:solidFill>
                  <a:schemeClr val="tx1"/>
                </a:solidFill>
              </a:rPr>
              <a:t>सरानुवाद </a:t>
            </a:r>
          </a:p>
          <a:p>
            <a:r>
              <a:rPr lang="mr-IN" dirty="0" smtClean="0">
                <a:solidFill>
                  <a:schemeClr val="tx1"/>
                </a:solidFill>
              </a:rPr>
              <a:t>व्याख्यानुवाद </a:t>
            </a:r>
          </a:p>
          <a:p>
            <a:r>
              <a:rPr lang="mr-IN" dirty="0" smtClean="0">
                <a:solidFill>
                  <a:schemeClr val="tx1"/>
                </a:solidFill>
              </a:rPr>
              <a:t>आदर्शनुवाद </a:t>
            </a:r>
          </a:p>
          <a:p>
            <a:r>
              <a:rPr lang="mr-IN" dirty="0" smtClean="0">
                <a:solidFill>
                  <a:schemeClr val="tx1"/>
                </a:solidFill>
              </a:rPr>
              <a:t>रूपांतरण </a:t>
            </a:r>
          </a:p>
          <a:p>
            <a:r>
              <a:rPr lang="mr-IN" dirty="0" smtClean="0">
                <a:solidFill>
                  <a:schemeClr val="tx1"/>
                </a:solidFill>
              </a:rPr>
              <a:t>वार्तानुवाद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609600"/>
            <a:ext cx="8229600" cy="5364163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mr-IN" sz="4600" b="1" dirty="0">
                <a:solidFill>
                  <a:schemeClr val="tx1"/>
                </a:solidFill>
              </a:rPr>
              <a:t>अनुवादक के गुण </a:t>
            </a:r>
            <a:r>
              <a:rPr lang="mr-IN" sz="4600" dirty="0" smtClean="0">
                <a:solidFill>
                  <a:schemeClr val="tx1"/>
                </a:solidFill>
              </a:rPr>
              <a:t>–</a:t>
            </a:r>
            <a:endParaRPr lang="hi-IN" sz="4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mr-IN" sz="2000" dirty="0"/>
          </a:p>
          <a:p>
            <a:r>
              <a:rPr lang="mr-IN" sz="2800" dirty="0"/>
              <a:t>लक्ष्य भाषा पर अधिकार </a:t>
            </a:r>
          </a:p>
          <a:p>
            <a:r>
              <a:rPr lang="mr-IN" sz="2800" dirty="0"/>
              <a:t>भाषिक समजो की संस्कृति का ज्ञान </a:t>
            </a:r>
          </a:p>
          <a:p>
            <a:r>
              <a:rPr lang="mr-IN" sz="2800" dirty="0"/>
              <a:t>विषय का समुचित ज्ञान </a:t>
            </a:r>
          </a:p>
          <a:p>
            <a:r>
              <a:rPr lang="mr-IN" sz="2800" dirty="0"/>
              <a:t>पारिभाषिक शब्दावली का ज्ञान </a:t>
            </a:r>
          </a:p>
          <a:p>
            <a:r>
              <a:rPr lang="mr-IN" sz="2800" dirty="0"/>
              <a:t>शब्द कोशो के उपयोग की जानकारी </a:t>
            </a:r>
          </a:p>
          <a:p>
            <a:r>
              <a:rPr lang="mr-IN" sz="2800" dirty="0"/>
              <a:t>निष्ठा </a:t>
            </a:r>
          </a:p>
          <a:p>
            <a:r>
              <a:rPr lang="mr-IN" sz="2800" dirty="0"/>
              <a:t>रुची</a:t>
            </a:r>
          </a:p>
          <a:p>
            <a:r>
              <a:rPr lang="mr-IN" sz="2800" dirty="0"/>
              <a:t> लोक कल्याण की भावना </a:t>
            </a:r>
          </a:p>
          <a:p>
            <a:r>
              <a:rPr lang="mr-IN" sz="2800" dirty="0"/>
              <a:t>निरंतर अभ्यास </a:t>
            </a:r>
          </a:p>
          <a:p>
            <a:r>
              <a:rPr lang="mr-IN" sz="2800" dirty="0"/>
              <a:t>विश्लेषण की क्षमता </a:t>
            </a:r>
          </a:p>
          <a:p>
            <a:r>
              <a:rPr lang="mr-IN" sz="2800" dirty="0"/>
              <a:t>मुल के </a:t>
            </a:r>
            <a:r>
              <a:rPr lang="hi-IN" sz="2800" dirty="0" smtClean="0"/>
              <a:t>प्रति</a:t>
            </a:r>
            <a:r>
              <a:rPr lang="mr-IN" sz="2800" dirty="0" smtClean="0"/>
              <a:t>निष्ठा </a:t>
            </a:r>
            <a:endParaRPr lang="mr-IN" sz="2800" dirty="0"/>
          </a:p>
          <a:p>
            <a:endParaRPr lang="mr-IN" dirty="0" smtClean="0"/>
          </a:p>
          <a:p>
            <a:endParaRPr lang="mr-IN" dirty="0" smtClean="0"/>
          </a:p>
          <a:p>
            <a:endParaRPr lang="mr-IN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914400"/>
            <a:ext cx="8153400" cy="5334000"/>
          </a:xfrm>
        </p:spPr>
        <p:txBody>
          <a:bodyPr>
            <a:normAutofit/>
          </a:bodyPr>
          <a:lstStyle/>
          <a:p>
            <a:pPr algn="ctr"/>
            <a:r>
              <a:rPr lang="mr-IN" b="1" dirty="0" smtClean="0">
                <a:solidFill>
                  <a:schemeClr val="tx1"/>
                </a:solidFill>
              </a:rPr>
              <a:t>अनुवाद की शैलीया </a:t>
            </a:r>
          </a:p>
          <a:p>
            <a:pPr marL="514350" indent="-514350">
              <a:buAutoNum type="hindiNumPeriod"/>
            </a:pPr>
            <a:r>
              <a:rPr lang="mr-IN" dirty="0" smtClean="0">
                <a:solidFill>
                  <a:srgbClr val="7030A0"/>
                </a:solidFill>
              </a:rPr>
              <a:t>समाज </a:t>
            </a:r>
            <a:r>
              <a:rPr lang="mr-IN" dirty="0" smtClean="0">
                <a:solidFill>
                  <a:srgbClr val="7030A0"/>
                </a:solidFill>
              </a:rPr>
              <a:t>शैली</a:t>
            </a:r>
          </a:p>
          <a:p>
            <a:pPr marL="514350" indent="-514350">
              <a:buAutoNum type="hindiNumPeriod"/>
            </a:pPr>
            <a:r>
              <a:rPr lang="mr-IN" dirty="0" smtClean="0">
                <a:solidFill>
                  <a:srgbClr val="7030A0"/>
                </a:solidFill>
              </a:rPr>
              <a:t>उद्दात्त शैली</a:t>
            </a:r>
          </a:p>
          <a:p>
            <a:pPr marL="514350" indent="-514350">
              <a:buAutoNum type="hindiNumPeriod"/>
            </a:pPr>
            <a:r>
              <a:rPr lang="hi-IN" dirty="0" smtClean="0">
                <a:solidFill>
                  <a:srgbClr val="7030A0"/>
                </a:solidFill>
              </a:rPr>
              <a:t>अलंकारिक</a:t>
            </a:r>
            <a:r>
              <a:rPr lang="mr-IN" dirty="0" smtClean="0">
                <a:solidFill>
                  <a:srgbClr val="7030A0"/>
                </a:solidFill>
              </a:rPr>
              <a:t> </a:t>
            </a:r>
            <a:r>
              <a:rPr lang="mr-IN" dirty="0" smtClean="0">
                <a:solidFill>
                  <a:srgbClr val="7030A0"/>
                </a:solidFill>
              </a:rPr>
              <a:t>शैली</a:t>
            </a:r>
          </a:p>
          <a:p>
            <a:pPr marL="514350" indent="-514350">
              <a:buAutoNum type="hindiNumPeriod"/>
            </a:pPr>
            <a:r>
              <a:rPr lang="mr-IN" dirty="0" smtClean="0">
                <a:solidFill>
                  <a:srgbClr val="7030A0"/>
                </a:solidFill>
              </a:rPr>
              <a:t>लाक्षणिक शैली</a:t>
            </a:r>
          </a:p>
          <a:p>
            <a:pPr marL="514350" indent="-514350">
              <a:buAutoNum type="hindiNumPeriod"/>
            </a:pPr>
            <a:r>
              <a:rPr lang="mr-IN" dirty="0" smtClean="0">
                <a:solidFill>
                  <a:srgbClr val="7030A0"/>
                </a:solidFill>
              </a:rPr>
              <a:t>व्यंजक शैली</a:t>
            </a:r>
          </a:p>
          <a:p>
            <a:pPr marL="514350" indent="-514350">
              <a:buAutoNum type="hindiNumPeriod"/>
            </a:pPr>
            <a:r>
              <a:rPr lang="mr-IN" dirty="0" smtClean="0">
                <a:solidFill>
                  <a:srgbClr val="7030A0"/>
                </a:solidFill>
              </a:rPr>
              <a:t>सरळ शैली </a:t>
            </a:r>
          </a:p>
          <a:p>
            <a:pPr marL="514350" indent="-514350">
              <a:buAutoNum type="hindiNumPeriod"/>
            </a:pPr>
            <a:r>
              <a:rPr lang="mr-IN" dirty="0" smtClean="0">
                <a:solidFill>
                  <a:srgbClr val="7030A0"/>
                </a:solidFill>
              </a:rPr>
              <a:t>सामान्य </a:t>
            </a:r>
            <a:r>
              <a:rPr lang="mr-IN" dirty="0" smtClean="0">
                <a:solidFill>
                  <a:srgbClr val="7030A0"/>
                </a:solidFill>
              </a:rPr>
              <a:t>शैली</a:t>
            </a:r>
          </a:p>
          <a:p>
            <a:pPr marL="514350" indent="-514350">
              <a:buAutoNum type="hindiNumPeriod"/>
            </a:pPr>
            <a:r>
              <a:rPr lang="mr-IN" dirty="0" smtClean="0">
                <a:solidFill>
                  <a:srgbClr val="7030A0"/>
                </a:solidFill>
              </a:rPr>
              <a:t>सरस शैली </a:t>
            </a: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905000"/>
            <a:ext cx="9601196" cy="3318936"/>
          </a:xfrm>
        </p:spPr>
        <p:txBody>
          <a:bodyPr/>
          <a:lstStyle/>
          <a:p>
            <a:r>
              <a:rPr lang="mr-IN" dirty="0" smtClean="0"/>
              <a:t>अनुवाद प्रक्रिया </a:t>
            </a:r>
          </a:p>
          <a:p>
            <a:r>
              <a:rPr lang="mr-IN" dirty="0" smtClean="0"/>
              <a:t>पाठ </a:t>
            </a:r>
            <a:r>
              <a:rPr lang="mr-IN" dirty="0" smtClean="0"/>
              <a:t>पठ</a:t>
            </a:r>
            <a:r>
              <a:rPr lang="hi-IN" dirty="0" smtClean="0"/>
              <a:t>न</a:t>
            </a:r>
            <a:r>
              <a:rPr lang="mr-IN" dirty="0" smtClean="0"/>
              <a:t> </a:t>
            </a:r>
            <a:endParaRPr lang="mr-IN" dirty="0" smtClean="0"/>
          </a:p>
          <a:p>
            <a:r>
              <a:rPr lang="mr-IN" dirty="0" smtClean="0"/>
              <a:t>पाठ विश्लेषण भाषांतरण </a:t>
            </a:r>
          </a:p>
          <a:p>
            <a:r>
              <a:rPr lang="mr-IN" dirty="0" smtClean="0"/>
              <a:t>समायोजन </a:t>
            </a:r>
          </a:p>
          <a:p>
            <a:r>
              <a:rPr lang="hi-IN" dirty="0" smtClean="0"/>
              <a:t>समतुल्यता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178</TotalTime>
  <Words>368</Words>
  <Application>Microsoft Office PowerPoint</Application>
  <PresentationFormat>Widescreen</PresentationFormat>
  <Paragraphs>139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Garamond</vt:lpstr>
      <vt:lpstr>Kokila</vt:lpstr>
      <vt:lpstr>Mangal</vt:lpstr>
      <vt:lpstr>Organic</vt:lpstr>
      <vt:lpstr>हिंदी   </vt:lpstr>
      <vt:lpstr>PowerPoint Presentation</vt:lpstr>
      <vt:lpstr>PowerPoint Presentation</vt:lpstr>
      <vt:lpstr>अनुवाद  </vt:lpstr>
      <vt:lpstr>अनुवाद केप्रकार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धन्यवाद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अनुवाद  </dc:title>
  <dc:creator>ENGLISH</dc:creator>
  <cp:lastModifiedBy>NAAC-PC</cp:lastModifiedBy>
  <cp:revision>53</cp:revision>
  <dcterms:created xsi:type="dcterms:W3CDTF">2006-08-16T00:00:00Z</dcterms:created>
  <dcterms:modified xsi:type="dcterms:W3CDTF">2023-08-25T06:00:20Z</dcterms:modified>
</cp:coreProperties>
</file>